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Economica"/>
      <p:regular r:id="rId47"/>
      <p:bold r:id="rId48"/>
      <p:italic r:id="rId49"/>
      <p:boldItalic r:id="rId50"/>
    </p:embeddedFont>
    <p:embeddedFont>
      <p:font typeface="Roboto Mono"/>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conomica-bold.fntdata"/><Relationship Id="rId47" Type="http://schemas.openxmlformats.org/officeDocument/2006/relationships/font" Target="fonts/Economica-regular.fntdata"/><Relationship Id="rId49" Type="http://schemas.openxmlformats.org/officeDocument/2006/relationships/font" Target="fonts/Economic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regular.fntdata"/><Relationship Id="rId50" Type="http://schemas.openxmlformats.org/officeDocument/2006/relationships/font" Target="fonts/Economica-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RobotoMono-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543827ba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543827ba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LCMs process entire sentences as self-contained semantic units—concepts.</a:t>
            </a:r>
            <a:br>
              <a:rPr lang="en"/>
            </a:br>
            <a:endParaRPr/>
          </a:p>
          <a:p>
            <a:pPr indent="0" lvl="0" marL="0" rtl="0" algn="l">
              <a:spcBef>
                <a:spcPts val="0"/>
              </a:spcBef>
              <a:spcAft>
                <a:spcPts val="0"/>
              </a:spcAft>
              <a:buClr>
                <a:schemeClr val="dk1"/>
              </a:buClr>
              <a:buSzPts val="1100"/>
              <a:buFont typeface="Arial"/>
              <a:buNone/>
            </a:pPr>
            <a:r>
              <a:rPr lang="en"/>
              <a:t>Instead of analyzing each word, they look at the full idea of a sentence.</a:t>
            </a:r>
            <a:br>
              <a:rPr lang="en"/>
            </a:br>
            <a:endParaRPr/>
          </a:p>
          <a:p>
            <a:pPr indent="0" lvl="0" marL="0" rtl="0" algn="l">
              <a:spcBef>
                <a:spcPts val="0"/>
              </a:spcBef>
              <a:spcAft>
                <a:spcPts val="0"/>
              </a:spcAft>
              <a:buClr>
                <a:schemeClr val="dk1"/>
              </a:buClr>
              <a:buSzPts val="1100"/>
              <a:buFont typeface="Arial"/>
              <a:buNone/>
            </a:pPr>
            <a:r>
              <a:rPr lang="en"/>
              <a:t>LLMs process word-by-word, which often leads to losing track of long-term coherence.</a:t>
            </a:r>
            <a:br>
              <a:rPr lang="en"/>
            </a:br>
            <a:endParaRPr/>
          </a:p>
          <a:p>
            <a:pPr indent="0" lvl="0" marL="0" rtl="0" algn="l">
              <a:spcBef>
                <a:spcPts val="0"/>
              </a:spcBef>
              <a:spcAft>
                <a:spcPts val="0"/>
              </a:spcAft>
              <a:buClr>
                <a:schemeClr val="dk1"/>
              </a:buClr>
              <a:buSzPts val="1100"/>
              <a:buFont typeface="Arial"/>
              <a:buNone/>
            </a:pPr>
            <a:r>
              <a:rPr lang="en"/>
              <a:t>This gives LCMs an advantage in summarizing or understanding large documents efficiently.</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543827ba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5543827ba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LCMs are designed to reason like humans—grouping related concepts and building a structured view of a topic.</a:t>
            </a:r>
            <a:br>
              <a:rPr lang="en"/>
            </a:br>
            <a:endParaRPr/>
          </a:p>
          <a:p>
            <a:pPr indent="-298450" lvl="0" marL="457200" rtl="0" algn="l">
              <a:lnSpc>
                <a:spcPct val="115000"/>
              </a:lnSpc>
              <a:spcBef>
                <a:spcPts val="0"/>
              </a:spcBef>
              <a:spcAft>
                <a:spcPts val="0"/>
              </a:spcAft>
              <a:buClr>
                <a:schemeClr val="dk1"/>
              </a:buClr>
              <a:buSzPts val="1100"/>
              <a:buChar char="●"/>
            </a:pPr>
            <a:r>
              <a:rPr lang="en"/>
              <a:t>LLMs do show summarization abilities, but their reasoning comes from recognizing patterns in massive data.</a:t>
            </a:r>
            <a:br>
              <a:rPr lang="en"/>
            </a:br>
            <a:endParaRPr/>
          </a:p>
          <a:p>
            <a:pPr indent="-298450" lvl="0" marL="457200" rtl="0" algn="l">
              <a:lnSpc>
                <a:spcPct val="115000"/>
              </a:lnSpc>
              <a:spcBef>
                <a:spcPts val="0"/>
              </a:spcBef>
              <a:spcAft>
                <a:spcPts val="0"/>
              </a:spcAft>
              <a:buClr>
                <a:schemeClr val="dk1"/>
              </a:buClr>
              <a:buSzPts val="1100"/>
              <a:buChar char="●"/>
            </a:pPr>
            <a:r>
              <a:rPr lang="en"/>
              <a:t>With LCMs, we get explicit relationships between ideas—not just predictions based on word sequences.</a:t>
            </a:r>
            <a:br>
              <a:rPr lang="en"/>
            </a:b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543827baa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5543827baa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SONAR embeddings allow LCMs to operate across 200+ languages using one shared conceptual space.</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They can summarize or translate content between any two languages without special training.</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LLMs, on the other hand, usually need retraining or fine-tuning for each language.</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makes LCMs ideal for global applications, especially in multilingual or underserved regions.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543827baa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543827baa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Because LCMs process fewer, larger units—sentences—they reduce the length of sequences the model has to attend to.</a:t>
            </a:r>
            <a:br>
              <a:rPr lang="en"/>
            </a:br>
            <a:endParaRPr/>
          </a:p>
          <a:p>
            <a:pPr indent="-298450" lvl="0" marL="457200" rtl="0" algn="l">
              <a:lnSpc>
                <a:spcPct val="115000"/>
              </a:lnSpc>
              <a:spcBef>
                <a:spcPts val="0"/>
              </a:spcBef>
              <a:spcAft>
                <a:spcPts val="0"/>
              </a:spcAft>
              <a:buClr>
                <a:schemeClr val="dk1"/>
              </a:buClr>
              <a:buSzPts val="1100"/>
              <a:buChar char="●"/>
            </a:pPr>
            <a:r>
              <a:rPr lang="en"/>
              <a:t>This leads to more efficient processing of long texts like legal documents, research papers, or technical manuals.</a:t>
            </a:r>
            <a:br>
              <a:rPr lang="en"/>
            </a:br>
            <a:endParaRPr/>
          </a:p>
          <a:p>
            <a:pPr indent="-298450" lvl="0" marL="457200" rtl="0" algn="l">
              <a:lnSpc>
                <a:spcPct val="115000"/>
              </a:lnSpc>
              <a:spcBef>
                <a:spcPts val="0"/>
              </a:spcBef>
              <a:spcAft>
                <a:spcPts val="0"/>
              </a:spcAft>
              <a:buClr>
                <a:schemeClr val="dk1"/>
              </a:buClr>
              <a:buSzPts val="1100"/>
              <a:buChar char="●"/>
            </a:pPr>
            <a:r>
              <a:rPr lang="en"/>
              <a:t>LLMs get slower and more expensive as input size increases, especially in long-form generation.</a:t>
            </a:r>
            <a:br>
              <a:rPr lang="en"/>
            </a:br>
            <a:endParaRPr/>
          </a:p>
          <a:p>
            <a:pPr indent="-298450" lvl="0" marL="457200" rtl="0" algn="l">
              <a:lnSpc>
                <a:spcPct val="115000"/>
              </a:lnSpc>
              <a:spcBef>
                <a:spcPts val="0"/>
              </a:spcBef>
              <a:spcAft>
                <a:spcPts val="0"/>
              </a:spcAft>
              <a:buClr>
                <a:schemeClr val="dk1"/>
              </a:buClr>
              <a:buSzPts val="1100"/>
              <a:buChar char="●"/>
            </a:pPr>
            <a:r>
              <a:rPr lang="en"/>
              <a:t>LCMs solve this with less overhead and better memory management.</a:t>
            </a:r>
            <a:br>
              <a:rPr lang="en"/>
            </a:b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5543827baa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5543827baa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LCMs apply two techniques: quantization turns vague ideas into stable forms, and diffusion refines noisy embeddings.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makes LCMs more reliable, especially in uncertain environments like chatbots or speech-based systems.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LLMs don’t explicitly stabilize noisy data and often hallucinate or drift in meaning under imperfect inputs.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543827baa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543827baa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Thanks to the SONAR space, LCMs can apply the same conceptual logic to new languages and tasks.</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No extra data or retraining is needed—they simply reason using the structure of meaning itself.</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In contrast, LLMs depend on having seen similar examples during pretraining or being fine-tuned.</a:t>
            </a:r>
            <a:br>
              <a:rPr lang="en">
                <a:solidFill>
                  <a:schemeClr val="dk1"/>
                </a:solidFill>
              </a:rPr>
            </a:b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543827baa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543827baa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Two-Tower model separates understanding and generation, which means each can evolve independently.</a:t>
            </a:r>
            <a:br>
              <a:rPr lang="en"/>
            </a:br>
            <a:endParaRPr/>
          </a:p>
          <a:p>
            <a:pPr indent="0" lvl="0" marL="0" rtl="0" algn="l">
              <a:spcBef>
                <a:spcPts val="0"/>
              </a:spcBef>
              <a:spcAft>
                <a:spcPts val="0"/>
              </a:spcAft>
              <a:buClr>
                <a:schemeClr val="dk1"/>
              </a:buClr>
              <a:buSzPts val="1100"/>
              <a:buFont typeface="Arial"/>
              <a:buNone/>
            </a:pPr>
            <a:r>
              <a:rPr lang="en"/>
              <a:t>This modularity allows faster innovation—you can upgrade the encoder for a new language without touching the rest.</a:t>
            </a:r>
            <a:br>
              <a:rPr lang="en"/>
            </a:br>
            <a:endParaRPr/>
          </a:p>
          <a:p>
            <a:pPr indent="0" lvl="0" marL="0" rtl="0" algn="l">
              <a:spcBef>
                <a:spcPts val="0"/>
              </a:spcBef>
              <a:spcAft>
                <a:spcPts val="0"/>
              </a:spcAft>
              <a:buClr>
                <a:schemeClr val="dk1"/>
              </a:buClr>
              <a:buSzPts val="1100"/>
              <a:buFont typeface="Arial"/>
              <a:buNone/>
            </a:pPr>
            <a:r>
              <a:rPr lang="en"/>
              <a:t>LLMs are tightly integrated, so any change requires costly retraining across the entire model.</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543827baa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543827baa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 </a:t>
            </a:r>
            <a:r>
              <a:rPr b="1" lang="en">
                <a:solidFill>
                  <a:schemeClr val="dk1"/>
                </a:solidFill>
              </a:rPr>
              <a:t>Input</a:t>
            </a:r>
            <a:r>
              <a:rPr lang="en">
                <a:solidFill>
                  <a:schemeClr val="dk1"/>
                </a:solidFill>
              </a:rPr>
              <a:t> starts as noisy data (</a:t>
            </a:r>
            <a:r>
              <a:rPr lang="en">
                <a:solidFill>
                  <a:srgbClr val="188038"/>
                </a:solidFill>
                <a:latin typeface="Roboto Mono"/>
                <a:ea typeface="Roboto Mono"/>
                <a:cs typeface="Roboto Mono"/>
                <a:sym typeface="Roboto Mono"/>
              </a:rPr>
              <a:t>xₜⁿ</a:t>
            </a:r>
            <a:r>
              <a:rPr lang="en">
                <a:solidFill>
                  <a:schemeClr val="dk1"/>
                </a:solidFill>
              </a:rPr>
              <a:t>) with some time step </a:t>
            </a:r>
            <a:r>
              <a:rPr lang="en">
                <a:solidFill>
                  <a:srgbClr val="188038"/>
                </a:solidFill>
                <a:latin typeface="Roboto Mono"/>
                <a:ea typeface="Roboto Mono"/>
                <a:cs typeface="Roboto Mono"/>
                <a:sym typeface="Roboto Mono"/>
              </a:rPr>
              <a:t>t</a:t>
            </a:r>
            <a:r>
              <a:rPr lang="en">
                <a:solidFill>
                  <a:schemeClr val="dk1"/>
                </a:solidFill>
              </a:rPr>
              <a:t> added (that’s like saying: how noisy is this input?).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 It passes through:</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PreNet</a:t>
            </a:r>
            <a:r>
              <a:rPr lang="en">
                <a:solidFill>
                  <a:schemeClr val="dk1"/>
                </a:solidFill>
              </a:rPr>
              <a:t> – Prepares the input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Transformer Decoder</a:t>
            </a:r>
            <a:r>
              <a:rPr lang="en">
                <a:solidFill>
                  <a:schemeClr val="dk1"/>
                </a:solidFill>
              </a:rPr>
              <a:t> – Main processing block</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PostNet</a:t>
            </a:r>
            <a:r>
              <a:rPr lang="en">
                <a:solidFill>
                  <a:schemeClr val="dk1"/>
                </a:solidFill>
              </a:rPr>
              <a:t> – Final touches to refine output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 This block repeats </a:t>
            </a:r>
            <a:r>
              <a:rPr b="1" lang="en">
                <a:solidFill>
                  <a:schemeClr val="dk1"/>
                </a:solidFill>
              </a:rPr>
              <a:t>S times</a:t>
            </a:r>
            <a:r>
              <a:rPr lang="en">
                <a:solidFill>
                  <a:schemeClr val="dk1"/>
                </a:solidFill>
              </a:rPr>
              <a:t> (denoising steps) to clean the input step-by-step.</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 Output </a:t>
            </a:r>
            <a:r>
              <a:rPr lang="en">
                <a:solidFill>
                  <a:srgbClr val="188038"/>
                </a:solidFill>
                <a:latin typeface="Roboto Mono"/>
                <a:ea typeface="Roboto Mono"/>
                <a:cs typeface="Roboto Mono"/>
                <a:sym typeface="Roboto Mono"/>
              </a:rPr>
              <a:t>x̂⁰</a:t>
            </a:r>
            <a:r>
              <a:rPr lang="en">
                <a:solidFill>
                  <a:schemeClr val="dk1"/>
                </a:solidFill>
              </a:rPr>
              <a:t> is the final clean prediction.</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In short: Everything (context + generation) happens in one tower. It’s like a one-man show.</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This one splits the job into two separate parts, kind of like teamwork:</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 Start with noisy input </a:t>
            </a:r>
            <a:r>
              <a:rPr lang="en">
                <a:solidFill>
                  <a:srgbClr val="188038"/>
                </a:solidFill>
                <a:latin typeface="Roboto Mono"/>
                <a:ea typeface="Roboto Mono"/>
                <a:cs typeface="Roboto Mono"/>
                <a:sym typeface="Roboto Mono"/>
              </a:rPr>
              <a:t>xₜⁿ</a:t>
            </a:r>
            <a:r>
              <a:rPr lang="en">
                <a:solidFill>
                  <a:schemeClr val="dk1"/>
                </a:solidFill>
              </a:rPr>
              <a:t>, again with timestep </a:t>
            </a:r>
            <a:r>
              <a:rPr lang="en">
                <a:solidFill>
                  <a:srgbClr val="188038"/>
                </a:solidFill>
                <a:latin typeface="Roboto Mono"/>
                <a:ea typeface="Roboto Mono"/>
                <a:cs typeface="Roboto Mono"/>
                <a:sym typeface="Roboto Mono"/>
              </a:rPr>
              <a:t>t</a:t>
            </a:r>
            <a:br>
              <a:rPr lang="en">
                <a:solidFill>
                  <a:srgbClr val="188038"/>
                </a:solidFill>
                <a:latin typeface="Roboto Mono"/>
                <a:ea typeface="Roboto Mono"/>
                <a:cs typeface="Roboto Mono"/>
                <a:sym typeface="Roboto Mono"/>
              </a:rPr>
            </a:b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 It first goes through:</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PreNet</a:t>
            </a:r>
            <a:r>
              <a:rPr lang="en">
                <a:solidFill>
                  <a:schemeClr val="dk1"/>
                </a:solidFill>
              </a:rPr>
              <a:t> – prepares input</a:t>
            </a:r>
            <a:br>
              <a:rPr lang="en">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Then through a stack of layers (repeated </a:t>
            </a:r>
            <a:r>
              <a:rPr lang="en">
                <a:solidFill>
                  <a:srgbClr val="188038"/>
                </a:solidFill>
                <a:latin typeface="Roboto Mono"/>
                <a:ea typeface="Roboto Mono"/>
                <a:cs typeface="Roboto Mono"/>
                <a:sym typeface="Roboto Mono"/>
              </a:rPr>
              <a:t>L_d</a:t>
            </a:r>
            <a:r>
              <a:rPr lang="en">
                <a:solidFill>
                  <a:schemeClr val="dk1"/>
                </a:solidFill>
              </a:rPr>
              <a:t> times):</a:t>
            </a:r>
            <a:br>
              <a:rPr lang="en">
                <a:solidFill>
                  <a:schemeClr val="dk1"/>
                </a:solidFill>
              </a:rPr>
            </a:br>
            <a:r>
              <a:rPr lang="en">
                <a:solidFill>
                  <a:schemeClr val="dk1"/>
                </a:solidFill>
              </a:rPr>
              <a:t> • </a:t>
            </a:r>
            <a:r>
              <a:rPr b="1" lang="en">
                <a:solidFill>
                  <a:schemeClr val="dk1"/>
                </a:solidFill>
              </a:rPr>
              <a:t>Self-attention</a:t>
            </a:r>
            <a:br>
              <a:rPr b="1" lang="en">
                <a:solidFill>
                  <a:schemeClr val="dk1"/>
                </a:solidFill>
              </a:rPr>
            </a:br>
            <a:r>
              <a:rPr lang="en">
                <a:solidFill>
                  <a:schemeClr val="dk1"/>
                </a:solidFill>
              </a:rPr>
              <a:t> • </a:t>
            </a:r>
            <a:r>
              <a:rPr b="1" lang="en">
                <a:solidFill>
                  <a:schemeClr val="dk1"/>
                </a:solidFill>
              </a:rPr>
              <a:t>Cross-attention</a:t>
            </a:r>
            <a:br>
              <a:rPr b="1" lang="en">
                <a:solidFill>
                  <a:schemeClr val="dk1"/>
                </a:solidFill>
              </a:rPr>
            </a:br>
            <a:r>
              <a:rPr lang="en">
                <a:solidFill>
                  <a:schemeClr val="dk1"/>
                </a:solidFill>
              </a:rPr>
              <a:t> • </a:t>
            </a:r>
            <a:r>
              <a:rPr b="1" lang="en">
                <a:solidFill>
                  <a:schemeClr val="dk1"/>
                </a:solidFill>
              </a:rPr>
              <a:t>Feed-forward</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 </a:t>
            </a:r>
            <a:r>
              <a:rPr b="1" lang="en">
                <a:solidFill>
                  <a:schemeClr val="dk1"/>
                </a:solidFill>
              </a:rPr>
              <a:t>Modulator</a:t>
            </a:r>
            <a:r>
              <a:rPr lang="en">
                <a:solidFill>
                  <a:schemeClr val="dk1"/>
                </a:solidFill>
              </a:rPr>
              <a:t> helps apply time </a:t>
            </a:r>
            <a:r>
              <a:rPr lang="en">
                <a:solidFill>
                  <a:srgbClr val="188038"/>
                </a:solidFill>
                <a:latin typeface="Roboto Mono"/>
                <a:ea typeface="Roboto Mono"/>
                <a:cs typeface="Roboto Mono"/>
                <a:sym typeface="Roboto Mono"/>
              </a:rPr>
              <a:t>t</a:t>
            </a:r>
            <a:r>
              <a:rPr lang="en">
                <a:solidFill>
                  <a:schemeClr val="dk1"/>
                </a:solidFill>
              </a:rPr>
              <a:t> to control the generation process.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 Then </a:t>
            </a:r>
            <a:r>
              <a:rPr b="1" lang="en">
                <a:solidFill>
                  <a:schemeClr val="dk1"/>
                </a:solidFill>
              </a:rPr>
              <a:t>PostNet</a:t>
            </a:r>
            <a:r>
              <a:rPr lang="en">
                <a:solidFill>
                  <a:schemeClr val="dk1"/>
                </a:solidFill>
              </a:rPr>
              <a:t> finishes the output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 This also goes through multiple denoising steps to finally get a clear output </a:t>
            </a:r>
            <a:r>
              <a:rPr lang="en">
                <a:solidFill>
                  <a:srgbClr val="188038"/>
                </a:solidFill>
                <a:latin typeface="Roboto Mono"/>
                <a:ea typeface="Roboto Mono"/>
                <a:cs typeface="Roboto Mono"/>
                <a:sym typeface="Roboto Mono"/>
              </a:rPr>
              <a:t>x̂⁰</a:t>
            </a:r>
            <a:br>
              <a:rPr lang="en">
                <a:solidFill>
                  <a:srgbClr val="188038"/>
                </a:solidFill>
                <a:latin typeface="Roboto Mono"/>
                <a:ea typeface="Roboto Mono"/>
                <a:cs typeface="Roboto Mono"/>
                <a:sym typeface="Roboto Mono"/>
              </a:rPr>
            </a:br>
            <a:endParaRPr>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In short: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One tower </a:t>
            </a:r>
            <a:r>
              <a:rPr b="1" lang="en">
                <a:solidFill>
                  <a:schemeClr val="dk1"/>
                </a:solidFill>
              </a:rPr>
              <a:t>understands</a:t>
            </a:r>
            <a:r>
              <a:rPr lang="en">
                <a:solidFill>
                  <a:schemeClr val="dk1"/>
                </a:solidFill>
              </a:rPr>
              <a:t> the context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second </a:t>
            </a:r>
            <a:r>
              <a:rPr b="1" lang="en">
                <a:solidFill>
                  <a:schemeClr val="dk1"/>
                </a:solidFill>
              </a:rPr>
              <a:t>generates</a:t>
            </a:r>
            <a:r>
              <a:rPr lang="en">
                <a:solidFill>
                  <a:schemeClr val="dk1"/>
                </a:solidFill>
              </a:rPr>
              <a:t> the output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More flexible and modular—you can update parts separately.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543827ba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5543827ba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slide brings together the key advantages we’ve discussed.</a:t>
            </a:r>
            <a:br>
              <a:rPr lang="en"/>
            </a:br>
            <a:endParaRPr/>
          </a:p>
          <a:p>
            <a:pPr indent="0" lvl="0" marL="0" rtl="0" algn="l">
              <a:spcBef>
                <a:spcPts val="0"/>
              </a:spcBef>
              <a:spcAft>
                <a:spcPts val="0"/>
              </a:spcAft>
              <a:buClr>
                <a:schemeClr val="dk1"/>
              </a:buClr>
              <a:buSzPts val="1100"/>
              <a:buFont typeface="Arial"/>
              <a:buNone/>
            </a:pPr>
            <a:r>
              <a:rPr lang="en"/>
              <a:t>LCMs are faster, more flexible, and more adaptable than LLMs—especially in complex or multilingual settings.</a:t>
            </a:r>
            <a:br>
              <a:rPr lang="en"/>
            </a:br>
            <a:endParaRPr/>
          </a:p>
          <a:p>
            <a:pPr indent="0" lvl="0" marL="0" rtl="0" algn="l">
              <a:spcBef>
                <a:spcPts val="0"/>
              </a:spcBef>
              <a:spcAft>
                <a:spcPts val="0"/>
              </a:spcAft>
              <a:buClr>
                <a:schemeClr val="dk1"/>
              </a:buClr>
              <a:buSzPts val="1100"/>
              <a:buFont typeface="Arial"/>
              <a:buNone/>
            </a:pPr>
            <a:r>
              <a:rPr lang="en"/>
              <a:t>They're built to mimic how humans process and relate ideas, not just strings of text.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543827baa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5543827baa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5548d5fc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5548d5fc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section presents the key findings of the study and provides an in-depth discussion aligned with the research questions.”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analysis highlights the distinctive features, practical applications, and broader implications of LCMs, offering valuable insights for both researchers and practitioners.”</a:t>
            </a:r>
            <a:br>
              <a:rPr lang="en">
                <a:solidFill>
                  <a:schemeClr val="dk1"/>
                </a:solidFill>
              </a:rPr>
            </a:b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543827baa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543827baa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LCMs combine the best of deep learning with real cognitive structures: concepts.</a:t>
            </a:r>
            <a:br>
              <a:rPr lang="en"/>
            </a:br>
            <a:endParaRPr/>
          </a:p>
          <a:p>
            <a:pPr indent="0" lvl="0" marL="0" rtl="0" algn="l">
              <a:spcBef>
                <a:spcPts val="0"/>
              </a:spcBef>
              <a:spcAft>
                <a:spcPts val="0"/>
              </a:spcAft>
              <a:buClr>
                <a:schemeClr val="dk1"/>
              </a:buClr>
              <a:buSzPts val="1100"/>
              <a:buFont typeface="Arial"/>
              <a:buNone/>
            </a:pPr>
            <a:r>
              <a:rPr lang="en"/>
              <a:t>Their design anticipates the needs of future AI—handling long documents, switching languages, and working across formats.</a:t>
            </a:r>
            <a:br>
              <a:rPr lang="en"/>
            </a:br>
            <a:endParaRPr/>
          </a:p>
          <a:p>
            <a:pPr indent="0" lvl="0" marL="0" rtl="0" algn="l">
              <a:spcBef>
                <a:spcPts val="0"/>
              </a:spcBef>
              <a:spcAft>
                <a:spcPts val="0"/>
              </a:spcAft>
              <a:buClr>
                <a:schemeClr val="dk1"/>
              </a:buClr>
              <a:buSzPts val="1100"/>
              <a:buFont typeface="Arial"/>
              <a:buNone/>
            </a:pPr>
            <a:r>
              <a:rPr lang="en"/>
              <a:t>Whether it's healthcare, education, or global communication—LCMs offer a new foundation for language intelligence.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5543827baa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5543827baa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slide answers our second research question: What are the potential fields of application for LCMs?</a:t>
            </a:r>
            <a:br>
              <a:rPr lang="en"/>
            </a:br>
            <a:endParaRPr/>
          </a:p>
          <a:p>
            <a:pPr indent="0" lvl="0" marL="0" rtl="0" algn="l">
              <a:spcBef>
                <a:spcPts val="0"/>
              </a:spcBef>
              <a:spcAft>
                <a:spcPts val="0"/>
              </a:spcAft>
              <a:buClr>
                <a:schemeClr val="dk1"/>
              </a:buClr>
              <a:buSzPts val="1100"/>
              <a:buFont typeface="Arial"/>
              <a:buNone/>
            </a:pPr>
            <a:r>
              <a:rPr lang="en"/>
              <a:t>The shift to concept-level reasoning allows LCMs to outperform traditional models in tasks requiring structure and multilingualism.</a:t>
            </a:r>
            <a:br>
              <a:rPr lang="en"/>
            </a:br>
            <a:endParaRPr/>
          </a:p>
          <a:p>
            <a:pPr indent="0" lvl="0" marL="0" rtl="0" algn="l">
              <a:spcBef>
                <a:spcPts val="0"/>
              </a:spcBef>
              <a:spcAft>
                <a:spcPts val="0"/>
              </a:spcAft>
              <a:buClr>
                <a:schemeClr val="dk1"/>
              </a:buClr>
              <a:buSzPts val="1100"/>
              <a:buFont typeface="Arial"/>
              <a:buNone/>
            </a:pPr>
            <a:r>
              <a:rPr lang="en"/>
              <a:t>We'll look at four high-impact domains where LCMs already show strong potential.</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5543827baa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5543827baa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LCMs reason using high-level concepts, not language-specific tokens.</a:t>
            </a:r>
            <a:br>
              <a:rPr lang="en"/>
            </a:br>
            <a:endParaRPr/>
          </a:p>
          <a:p>
            <a:pPr indent="0" lvl="0" marL="0" rtl="0" algn="l">
              <a:spcBef>
                <a:spcPts val="0"/>
              </a:spcBef>
              <a:spcAft>
                <a:spcPts val="0"/>
              </a:spcAft>
              <a:buClr>
                <a:schemeClr val="dk1"/>
              </a:buClr>
              <a:buSzPts val="1100"/>
              <a:buFont typeface="Arial"/>
              <a:buNone/>
            </a:pPr>
            <a:r>
              <a:rPr lang="en"/>
              <a:t>This enables one model to understand and generate in multiple languages—no need for fine-tuning.</a:t>
            </a:r>
            <a:br>
              <a:rPr lang="en"/>
            </a:br>
            <a:endParaRPr/>
          </a:p>
          <a:p>
            <a:pPr indent="0" lvl="0" marL="0" rtl="0" algn="l">
              <a:spcBef>
                <a:spcPts val="0"/>
              </a:spcBef>
              <a:spcAft>
                <a:spcPts val="0"/>
              </a:spcAft>
              <a:buClr>
                <a:schemeClr val="dk1"/>
              </a:buClr>
              <a:buSzPts val="1100"/>
              <a:buFont typeface="Arial"/>
              <a:buNone/>
            </a:pPr>
            <a:r>
              <a:rPr lang="en"/>
              <a:t>For example, a news article written in English can be summarized in French.</a:t>
            </a:r>
            <a:br>
              <a:rPr lang="en"/>
            </a:br>
            <a:endParaRPr/>
          </a:p>
          <a:p>
            <a:pPr indent="0" lvl="0" marL="0" rtl="0" algn="l">
              <a:spcBef>
                <a:spcPts val="0"/>
              </a:spcBef>
              <a:spcAft>
                <a:spcPts val="0"/>
              </a:spcAft>
              <a:buClr>
                <a:schemeClr val="dk1"/>
              </a:buClr>
              <a:buSzPts val="1100"/>
              <a:buFont typeface="Arial"/>
              <a:buNone/>
            </a:pPr>
            <a:r>
              <a:rPr lang="en"/>
              <a:t>Cross-lingual QA is also possible—questions in one language, answers in another.</a:t>
            </a:r>
            <a:br>
              <a:rPr lang="en"/>
            </a:br>
            <a:endParaRPr/>
          </a:p>
          <a:p>
            <a:pPr indent="0" lvl="0" marL="0" rtl="0" algn="l">
              <a:spcBef>
                <a:spcPts val="0"/>
              </a:spcBef>
              <a:spcAft>
                <a:spcPts val="0"/>
              </a:spcAft>
              <a:buClr>
                <a:schemeClr val="dk1"/>
              </a:buClr>
              <a:buSzPts val="1100"/>
              <a:buFont typeface="Arial"/>
              <a:buNone/>
            </a:pPr>
            <a:r>
              <a:rPr lang="en"/>
              <a:t>LCMs are ideal for NGOs translating content into indigenous languages—bridging the digital divide.</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5543827baa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5543827baa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Unlike LLMs, LCMs use a unified representation space, allowing input from multiple modalities.</a:t>
            </a:r>
            <a:br>
              <a:rPr lang="en"/>
            </a:br>
            <a:endParaRPr/>
          </a:p>
          <a:p>
            <a:pPr indent="0" lvl="0" marL="0" rtl="0" algn="l">
              <a:spcBef>
                <a:spcPts val="0"/>
              </a:spcBef>
              <a:spcAft>
                <a:spcPts val="0"/>
              </a:spcAft>
              <a:buClr>
                <a:schemeClr val="dk1"/>
              </a:buClr>
              <a:buSzPts val="1100"/>
              <a:buFont typeface="Arial"/>
              <a:buNone/>
            </a:pPr>
            <a:r>
              <a:rPr lang="en"/>
              <a:t>They can power AI assistants that switch between chat, voice, or written messages.</a:t>
            </a:r>
            <a:br>
              <a:rPr lang="en"/>
            </a:br>
            <a:endParaRPr/>
          </a:p>
          <a:p>
            <a:pPr indent="0" lvl="0" marL="0" rtl="0" algn="l">
              <a:spcBef>
                <a:spcPts val="0"/>
              </a:spcBef>
              <a:spcAft>
                <a:spcPts val="0"/>
              </a:spcAft>
              <a:buClr>
                <a:schemeClr val="dk1"/>
              </a:buClr>
              <a:buSzPts val="1100"/>
              <a:buFont typeface="Arial"/>
              <a:buNone/>
            </a:pPr>
            <a:r>
              <a:rPr lang="en"/>
              <a:t>Platforms can offer summaries of video lectures or podcasts for accessibility.</a:t>
            </a:r>
            <a:br>
              <a:rPr lang="en"/>
            </a:br>
            <a:endParaRPr/>
          </a:p>
          <a:p>
            <a:pPr indent="0" lvl="0" marL="0" rtl="0" algn="l">
              <a:spcBef>
                <a:spcPts val="0"/>
              </a:spcBef>
              <a:spcAft>
                <a:spcPts val="0"/>
              </a:spcAft>
              <a:buClr>
                <a:schemeClr val="dk1"/>
              </a:buClr>
              <a:buSzPts val="1100"/>
              <a:buFont typeface="Arial"/>
              <a:buNone/>
            </a:pPr>
            <a:r>
              <a:rPr lang="en"/>
              <a:t>In healthcare, they can translate between sign language and speech for inclusive consultations.</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543827baa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5543827baa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LCMs process long, dense medical documents with high precision.</a:t>
            </a:r>
            <a:br>
              <a:rPr lang="en"/>
            </a:br>
            <a:endParaRPr/>
          </a:p>
          <a:p>
            <a:pPr indent="0" lvl="0" marL="0" rtl="0" algn="l">
              <a:spcBef>
                <a:spcPts val="0"/>
              </a:spcBef>
              <a:spcAft>
                <a:spcPts val="0"/>
              </a:spcAft>
              <a:buClr>
                <a:schemeClr val="dk1"/>
              </a:buClr>
              <a:buSzPts val="1100"/>
              <a:buFont typeface="Arial"/>
              <a:buNone/>
            </a:pPr>
            <a:r>
              <a:rPr lang="en"/>
              <a:t>They help summarize patient records for faster review during consultations.</a:t>
            </a:r>
            <a:br>
              <a:rPr lang="en"/>
            </a:br>
            <a:endParaRPr/>
          </a:p>
          <a:p>
            <a:pPr indent="0" lvl="0" marL="0" rtl="0" algn="l">
              <a:spcBef>
                <a:spcPts val="0"/>
              </a:spcBef>
              <a:spcAft>
                <a:spcPts val="0"/>
              </a:spcAft>
              <a:buClr>
                <a:schemeClr val="dk1"/>
              </a:buClr>
              <a:buSzPts val="1100"/>
              <a:buFont typeface="Arial"/>
              <a:buNone/>
            </a:pPr>
            <a:r>
              <a:rPr lang="en"/>
              <a:t>They translate discharge instructions into patients’ native languages.</a:t>
            </a:r>
            <a:br>
              <a:rPr lang="en"/>
            </a:br>
            <a:endParaRPr/>
          </a:p>
          <a:p>
            <a:pPr indent="0" lvl="0" marL="0" rtl="0" algn="l">
              <a:spcBef>
                <a:spcPts val="0"/>
              </a:spcBef>
              <a:spcAft>
                <a:spcPts val="0"/>
              </a:spcAft>
              <a:buClr>
                <a:schemeClr val="dk1"/>
              </a:buClr>
              <a:buSzPts val="1100"/>
              <a:buFont typeface="Arial"/>
              <a:buNone/>
            </a:pPr>
            <a:r>
              <a:rPr lang="en"/>
              <a:t>Researchers can use LCMs to synthesize clinical trial data across studies to find patterns or outliers.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543827baa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543827baa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LCMs support sentence-level corrections, feedback, and summarization—perfect for adaptive learning.</a:t>
            </a:r>
            <a:br>
              <a:rPr lang="en"/>
            </a:br>
            <a:endParaRPr/>
          </a:p>
          <a:p>
            <a:pPr indent="-298450" lvl="0" marL="457200" rtl="0" algn="l">
              <a:lnSpc>
                <a:spcPct val="115000"/>
              </a:lnSpc>
              <a:spcBef>
                <a:spcPts val="0"/>
              </a:spcBef>
              <a:spcAft>
                <a:spcPts val="0"/>
              </a:spcAft>
              <a:buClr>
                <a:schemeClr val="dk1"/>
              </a:buClr>
              <a:buSzPts val="1100"/>
              <a:buChar char="●"/>
            </a:pPr>
            <a:r>
              <a:rPr lang="en"/>
              <a:t>They can generate custom study notes from lectures or textbooks.</a:t>
            </a:r>
            <a:br>
              <a:rPr lang="en"/>
            </a:br>
            <a:endParaRPr/>
          </a:p>
          <a:p>
            <a:pPr indent="-298450" lvl="0" marL="457200" rtl="0" algn="l">
              <a:lnSpc>
                <a:spcPct val="115000"/>
              </a:lnSpc>
              <a:spcBef>
                <a:spcPts val="0"/>
              </a:spcBef>
              <a:spcAft>
                <a:spcPts val="0"/>
              </a:spcAft>
              <a:buClr>
                <a:schemeClr val="dk1"/>
              </a:buClr>
              <a:buSzPts val="1100"/>
              <a:buChar char="●"/>
            </a:pPr>
            <a:r>
              <a:rPr lang="en"/>
              <a:t>Language learners benefit from contextual grammar feedback.</a:t>
            </a:r>
            <a:br>
              <a:rPr lang="en"/>
            </a:br>
            <a:endParaRPr/>
          </a:p>
          <a:p>
            <a:pPr indent="-298450" lvl="0" marL="457200" rtl="0" algn="l">
              <a:lnSpc>
                <a:spcPct val="115000"/>
              </a:lnSpc>
              <a:spcBef>
                <a:spcPts val="0"/>
              </a:spcBef>
              <a:spcAft>
                <a:spcPts val="0"/>
              </a:spcAft>
              <a:buClr>
                <a:schemeClr val="dk1"/>
              </a:buClr>
              <a:buSzPts val="1100"/>
              <a:buChar char="●"/>
            </a:pPr>
            <a:r>
              <a:rPr lang="en"/>
              <a:t>Essay feedback can now be semantic, not just grammatical—helping students grow conceptually.</a:t>
            </a:r>
            <a:br>
              <a:rPr lang="en"/>
            </a:br>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49e4fa35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49e4fa35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Large concept Models are revolutionizing how we conduct and approach scientific research, especially in interdisciplinary contexts. Traditionally, collaborating across domains like biology and computer science, or physics and environmental studies, has required deep, mutual understanding—something not always easy to achieve.</a:t>
            </a:r>
            <a:endParaRPr/>
          </a:p>
          <a:p>
            <a:pPr indent="0" lvl="0" marL="0" rtl="0" algn="l">
              <a:spcBef>
                <a:spcPts val="0"/>
              </a:spcBef>
              <a:spcAft>
                <a:spcPts val="0"/>
              </a:spcAft>
              <a:buClr>
                <a:schemeClr val="dk1"/>
              </a:buClr>
              <a:buSzPts val="1100"/>
              <a:buFont typeface="Arial"/>
              <a:buNone/>
            </a:pPr>
            <a:r>
              <a:rPr lang="en"/>
              <a:t>LCMs help bridge this gap. They can generalize concepts across fields, making it easier for researchers from one domain to understand the vocabulary and methods of another.</a:t>
            </a:r>
            <a:endParaRPr/>
          </a:p>
          <a:p>
            <a:pPr indent="0" lvl="0" marL="0" rtl="0" algn="l">
              <a:spcBef>
                <a:spcPts val="0"/>
              </a:spcBef>
              <a:spcAft>
                <a:spcPts val="0"/>
              </a:spcAft>
              <a:buClr>
                <a:schemeClr val="dk1"/>
              </a:buClr>
              <a:buSzPts val="1100"/>
              <a:buFont typeface="Arial"/>
              <a:buNone/>
            </a:pPr>
            <a:r>
              <a:rPr lang="en"/>
              <a:t>They also assist in summarizing dense, technical research papers—something especially valuable when a researcher needs to quickly grasp literature from outside their own expertise.</a:t>
            </a:r>
            <a:endParaRPr/>
          </a:p>
          <a:p>
            <a:pPr indent="0" lvl="0" marL="0" rtl="0" algn="l">
              <a:spcBef>
                <a:spcPts val="0"/>
              </a:spcBef>
              <a:spcAft>
                <a:spcPts val="0"/>
              </a:spcAft>
              <a:buClr>
                <a:schemeClr val="dk1"/>
              </a:buClr>
              <a:buSzPts val="1100"/>
              <a:buFont typeface="Arial"/>
              <a:buNone/>
            </a:pPr>
            <a:r>
              <a:rPr lang="en"/>
              <a:t>Another powerful use case is automating literature reviews. Instead of manually collecting and analyzing dozens of papers, LCMs can scan large databases to identify trends, gaps, and patterns.</a:t>
            </a:r>
            <a:endParaRPr/>
          </a:p>
          <a:p>
            <a:pPr indent="0" lvl="0" marL="0" rtl="0" algn="l">
              <a:spcBef>
                <a:spcPts val="0"/>
              </a:spcBef>
              <a:spcAft>
                <a:spcPts val="0"/>
              </a:spcAft>
              <a:buNone/>
            </a:pPr>
            <a:r>
              <a:rPr lang="en"/>
              <a:t>Finally, by spotting connections and trends that might not be obvious to a human reader, LCMs help generate new hypotheses—offering valuable direction for future research.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549e4fa35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549e4fa35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the legal and policy domain, LCMs are proving to be game changers. Legal documents are notoriously complex, dense, and written in a language that is not always accessible to the public or even professionals from other sectors.</a:t>
            </a:r>
            <a:endParaRPr/>
          </a:p>
          <a:p>
            <a:pPr indent="0" lvl="0" marL="0" rtl="0" algn="l">
              <a:spcBef>
                <a:spcPts val="0"/>
              </a:spcBef>
              <a:spcAft>
                <a:spcPts val="0"/>
              </a:spcAft>
              <a:buClr>
                <a:schemeClr val="dk1"/>
              </a:buClr>
              <a:buSzPts val="1100"/>
              <a:buFont typeface="Arial"/>
              <a:buNone/>
            </a:pPr>
            <a:r>
              <a:rPr lang="en"/>
              <a:t>LCMs can digest and summarize legal texts, making them more understandable. They assist legal professionals by extracting key information, comparing case law, and highlighting precedent.</a:t>
            </a:r>
            <a:endParaRPr/>
          </a:p>
          <a:p>
            <a:pPr indent="0" lvl="0" marL="0" rtl="0" algn="l">
              <a:spcBef>
                <a:spcPts val="0"/>
              </a:spcBef>
              <a:spcAft>
                <a:spcPts val="0"/>
              </a:spcAft>
              <a:buClr>
                <a:schemeClr val="dk1"/>
              </a:buClr>
              <a:buSzPts val="1100"/>
              <a:buFont typeface="Arial"/>
              <a:buNone/>
            </a:pPr>
            <a:r>
              <a:rPr lang="en"/>
              <a:t>Beyond just summarization, they’re capable of aligning policy documents with existing laws or international frameworks—something particularly important when drafting new legislation or assessing its potential impact.</a:t>
            </a:r>
            <a:endParaRPr/>
          </a:p>
          <a:p>
            <a:pPr indent="0" lvl="0" marL="0" rtl="0" algn="l">
              <a:spcBef>
                <a:spcPts val="0"/>
              </a:spcBef>
              <a:spcAft>
                <a:spcPts val="0"/>
              </a:spcAft>
              <a:buClr>
                <a:schemeClr val="dk1"/>
              </a:buClr>
              <a:buSzPts val="1100"/>
              <a:buFont typeface="Arial"/>
              <a:buNone/>
            </a:pPr>
            <a:r>
              <a:rPr lang="en"/>
              <a:t>Another critical application is in analyzing public sentiment about new laws or regulations. LCMs can comb through social media, public comment sections, or news articles to assess how people feel about a policy.</a:t>
            </a:r>
            <a:endParaRPr/>
          </a:p>
          <a:p>
            <a:pPr indent="0" lvl="0" marL="0" rtl="0" algn="l">
              <a:spcBef>
                <a:spcPts val="0"/>
              </a:spcBef>
              <a:spcAft>
                <a:spcPts val="0"/>
              </a:spcAft>
              <a:buNone/>
            </a:pPr>
            <a:r>
              <a:rPr lang="en"/>
              <a:t>This helps policymakers make informed, responsive decisions and allows legal researchers to spot emerging issues before they become widespread problems.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549e4fa35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549e4fa35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Language is a key part of cultural identity, and unfortunately, many languages today are endangered. LCMs can help preserve these languages by learning from whatever text data exists and helping to generate new content in that language.</a:t>
            </a:r>
            <a:endParaRPr/>
          </a:p>
          <a:p>
            <a:pPr indent="0" lvl="0" marL="0" rtl="0" algn="l">
              <a:spcBef>
                <a:spcPts val="0"/>
              </a:spcBef>
              <a:spcAft>
                <a:spcPts val="0"/>
              </a:spcAft>
              <a:buClr>
                <a:schemeClr val="dk1"/>
              </a:buClr>
              <a:buSzPts val="1100"/>
              <a:buFont typeface="Arial"/>
              <a:buNone/>
            </a:pPr>
            <a:r>
              <a:rPr lang="en"/>
              <a:t>This goes beyond simple translation. These models can help document grammar rules, create dictionaries, and even simulate conversational usage—all vital tools for language revitalization projects.</a:t>
            </a:r>
            <a:endParaRPr/>
          </a:p>
          <a:p>
            <a:pPr indent="0" lvl="0" marL="0" rtl="0" algn="l">
              <a:spcBef>
                <a:spcPts val="0"/>
              </a:spcBef>
              <a:spcAft>
                <a:spcPts val="0"/>
              </a:spcAft>
              <a:buClr>
                <a:schemeClr val="dk1"/>
              </a:buClr>
              <a:buSzPts val="1100"/>
              <a:buFont typeface="Arial"/>
              <a:buNone/>
            </a:pPr>
            <a:r>
              <a:rPr lang="en"/>
              <a:t>In multilingual societies, LCMs also help facilitate cross-cultural communication by generating context-sensitive translations that consider idioms and cultural references.</a:t>
            </a:r>
            <a:endParaRPr/>
          </a:p>
          <a:p>
            <a:pPr indent="0" lvl="0" marL="0" rtl="0" algn="l">
              <a:spcBef>
                <a:spcPts val="0"/>
              </a:spcBef>
              <a:spcAft>
                <a:spcPts val="0"/>
              </a:spcAft>
              <a:buClr>
                <a:schemeClr val="dk1"/>
              </a:buClr>
              <a:buSzPts val="1100"/>
              <a:buFont typeface="Arial"/>
              <a:buNone/>
            </a:pPr>
            <a:r>
              <a:rPr lang="en"/>
              <a:t>They support language learners by generating personalized exercises and explaining nuances of usage.</a:t>
            </a:r>
            <a:endParaRPr/>
          </a:p>
          <a:p>
            <a:pPr indent="0" lvl="0" marL="0" rtl="0" algn="l">
              <a:spcBef>
                <a:spcPts val="0"/>
              </a:spcBef>
              <a:spcAft>
                <a:spcPts val="0"/>
              </a:spcAft>
              <a:buNone/>
            </a:pPr>
            <a:r>
              <a:rPr lang="en"/>
              <a:t>So, LCMs are not only technical tools; they can actively help protect and revitalize cultures through language—something especially important in our increasingly globalized world.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549e4fa35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549e4fa35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While the benefits of LCMs are substantial, it’s equally important to address their limitations and risks. One of the biggest concerns is bias.</a:t>
            </a:r>
            <a:endParaRPr/>
          </a:p>
          <a:p>
            <a:pPr indent="0" lvl="0" marL="0" rtl="0" algn="l">
              <a:spcBef>
                <a:spcPts val="0"/>
              </a:spcBef>
              <a:spcAft>
                <a:spcPts val="0"/>
              </a:spcAft>
              <a:buClr>
                <a:schemeClr val="dk1"/>
              </a:buClr>
              <a:buSzPts val="1100"/>
              <a:buFont typeface="Arial"/>
              <a:buNone/>
            </a:pPr>
            <a:r>
              <a:rPr lang="en"/>
              <a:t>Since these models learn from human-produced data—texts from the internet, books, articles—they can also learn human prejudices, stereotypes, and misinformation.</a:t>
            </a:r>
            <a:endParaRPr/>
          </a:p>
          <a:p>
            <a:pPr indent="0" lvl="0" marL="0" rtl="0" algn="l">
              <a:spcBef>
                <a:spcPts val="0"/>
              </a:spcBef>
              <a:spcAft>
                <a:spcPts val="0"/>
              </a:spcAft>
              <a:buClr>
                <a:schemeClr val="dk1"/>
              </a:buClr>
              <a:buSzPts val="1100"/>
              <a:buFont typeface="Arial"/>
              <a:buNone/>
            </a:pPr>
            <a:r>
              <a:rPr lang="en"/>
              <a:t>This is particularly dangerous in domains like healthcare, law, or finance, where biased outputs can lead to harmful real-world consequences.</a:t>
            </a:r>
            <a:endParaRPr/>
          </a:p>
          <a:p>
            <a:pPr indent="0" lvl="0" marL="0" rtl="0" algn="l">
              <a:spcBef>
                <a:spcPts val="0"/>
              </a:spcBef>
              <a:spcAft>
                <a:spcPts val="0"/>
              </a:spcAft>
              <a:buClr>
                <a:schemeClr val="dk1"/>
              </a:buClr>
              <a:buSzPts val="1100"/>
              <a:buFont typeface="Arial"/>
              <a:buNone/>
            </a:pPr>
            <a:r>
              <a:rPr lang="en"/>
              <a:t>Researchers and developers are actively working to mitigate these issues by creating diverse training datasets and applying fairness auditing techniques.</a:t>
            </a:r>
            <a:endParaRPr/>
          </a:p>
          <a:p>
            <a:pPr indent="0" lvl="0" marL="0" rtl="0" algn="l">
              <a:spcBef>
                <a:spcPts val="0"/>
              </a:spcBef>
              <a:spcAft>
                <a:spcPts val="0"/>
              </a:spcAft>
              <a:buClr>
                <a:schemeClr val="dk1"/>
              </a:buClr>
              <a:buSzPts val="1100"/>
              <a:buFont typeface="Arial"/>
              <a:buNone/>
            </a:pPr>
            <a:r>
              <a:rPr lang="en"/>
              <a:t>Another concern is transparency. Many LCMs function like black boxes, making decisions that are hard to explain. Improving model interpretability and establishing ethical standards for their use is crucial.</a:t>
            </a:r>
            <a:endParaRPr/>
          </a:p>
          <a:p>
            <a:pPr indent="0" lvl="0" marL="0" rtl="0" algn="l">
              <a:spcBef>
                <a:spcPts val="0"/>
              </a:spcBef>
              <a:spcAft>
                <a:spcPts val="0"/>
              </a:spcAft>
              <a:buNone/>
            </a:pPr>
            <a:r>
              <a:rPr lang="en"/>
              <a:t>We must always ask: who is benefiting from this technology, and who might be harmed? Responsible AI development requires input from ethicists, social scientists, and affected communities—not just engineers.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5548d5fcf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548d5fcf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section presents the key findings of the study and provides an in-depth discussion aligned with the research questions.”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analysis highlights the distinctive features, practical applications, and broader implications of LCMs, offering valuable insights for both researchers and practitioners.”</a:t>
            </a:r>
            <a:br>
              <a:rPr lang="en">
                <a:solidFill>
                  <a:schemeClr val="dk1"/>
                </a:solidFill>
              </a:rPr>
            </a:b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549e4fa35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549e4fa35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Looking ahead, the most exciting prospect of LCMs is their ability to facilitate synergy between disciplines in ways we’ve never seen before.</a:t>
            </a:r>
            <a:endParaRPr/>
          </a:p>
          <a:p>
            <a:pPr indent="0" lvl="0" marL="0" rtl="0" algn="l">
              <a:spcBef>
                <a:spcPts val="0"/>
              </a:spcBef>
              <a:spcAft>
                <a:spcPts val="0"/>
              </a:spcAft>
              <a:buClr>
                <a:schemeClr val="dk1"/>
              </a:buClr>
              <a:buSzPts val="1100"/>
              <a:buFont typeface="Arial"/>
              <a:buNone/>
            </a:pPr>
            <a:r>
              <a:rPr lang="en"/>
              <a:t>Imagine a model that can help a climate scientist understand economic models, or support a medical researcher in decoding sociological data. This kind of cross-pollination can accelerate innovation across all fields.</a:t>
            </a:r>
            <a:endParaRPr/>
          </a:p>
          <a:p>
            <a:pPr indent="0" lvl="0" marL="0" rtl="0" algn="l">
              <a:spcBef>
                <a:spcPts val="0"/>
              </a:spcBef>
              <a:spcAft>
                <a:spcPts val="0"/>
              </a:spcAft>
              <a:buClr>
                <a:schemeClr val="dk1"/>
              </a:buClr>
              <a:buSzPts val="1100"/>
              <a:buFont typeface="Arial"/>
              <a:buNone/>
            </a:pPr>
            <a:r>
              <a:rPr lang="en"/>
              <a:t>Another area of growth is in human-AI collaboration. Rather than replacing experts, LCMs serve as powerful tools that augment human thinking—like having an intelligent research assistant that works tirelessly.</a:t>
            </a:r>
            <a:endParaRPr/>
          </a:p>
          <a:p>
            <a:pPr indent="0" lvl="0" marL="0" rtl="0" algn="l">
              <a:spcBef>
                <a:spcPts val="0"/>
              </a:spcBef>
              <a:spcAft>
                <a:spcPts val="0"/>
              </a:spcAft>
              <a:buClr>
                <a:schemeClr val="dk1"/>
              </a:buClr>
              <a:buSzPts val="1100"/>
              <a:buFont typeface="Arial"/>
              <a:buNone/>
            </a:pPr>
            <a:r>
              <a:rPr lang="en"/>
              <a:t>Also, by automating routine cognitive tasks—like summarizing, translating, coding, and data extraction—LCMs free up time for experts to focus on creativity, problem-solving, and strategy.</a:t>
            </a:r>
            <a:endParaRPr/>
          </a:p>
          <a:p>
            <a:pPr indent="0" lvl="0" marL="0" rtl="0" algn="l">
              <a:spcBef>
                <a:spcPts val="0"/>
              </a:spcBef>
              <a:spcAft>
                <a:spcPts val="0"/>
              </a:spcAft>
              <a:buClr>
                <a:schemeClr val="dk1"/>
              </a:buClr>
              <a:buSzPts val="1100"/>
              <a:buFont typeface="Arial"/>
              <a:buNone/>
            </a:pPr>
            <a:r>
              <a:rPr lang="en"/>
              <a:t>As these models improve and become more accessible, we’ll likely see them integrated into everyday research workflows, education, and even public engagement with science.</a:t>
            </a:r>
            <a:endParaRPr/>
          </a:p>
          <a:p>
            <a:pPr indent="0" lvl="0" marL="0" rtl="0" algn="l">
              <a:spcBef>
                <a:spcPts val="0"/>
              </a:spcBef>
              <a:spcAft>
                <a:spcPts val="0"/>
              </a:spcAft>
              <a:buNone/>
            </a:pPr>
            <a:r>
              <a:rPr lang="en"/>
              <a:t>The future isn't about AI working alone—it’s about AI and humans working better together.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49e4fa35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549e4fa35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570814b32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570814b32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570814b32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570814b32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70814b3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570814b3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570814b32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570814b32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570814b32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570814b32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70830c73c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570830c73c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570830c73c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570830c73c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570830c73c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570830c73c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5548d5fcf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5548d5fcf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section presents the key findings of the study and provides an in-depth discussion aligned with the research questions.”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analysis highlights the distinctive features, practical applications, and broader implications of LCMs, offering valuable insights for both researchers and practitioners.”</a:t>
            </a:r>
            <a:br>
              <a:rPr lang="en">
                <a:solidFill>
                  <a:schemeClr val="dk1"/>
                </a:solidFill>
              </a:rPr>
            </a:b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570830c73c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570830c73c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70830c73c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70830c73c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548d5fcf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548d5fcf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section presents the key findings of the study and provides an in-depth discussion aligned with the research questions.”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analysis highlights the distinctive features, practical applications, and broader implications of LCMs, offering valuable insights for both researchers and practitioners.”</a:t>
            </a:r>
            <a:br>
              <a:rPr lang="en">
                <a:solidFill>
                  <a:schemeClr val="dk1"/>
                </a:solidFill>
              </a:rPr>
            </a:b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543827baa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543827baa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5543827b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5543827b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Speaker Notes: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section presents the key findings of the study and provides an in-depth discussion aligned with the research questions.”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analysis highlights the distinctive features, practical applications, and broader implications of LCMs, offering valuable insights for both researchers and practitioners.”</a:t>
            </a:r>
            <a:br>
              <a:rPr lang="en">
                <a:solidFill>
                  <a:schemeClr val="dk1"/>
                </a:solidFill>
              </a:rPr>
            </a:b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543827ba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543827ba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a:solidFill>
                  <a:schemeClr val="dk1"/>
                </a:solidFill>
              </a:rPr>
              <a:t>This section addresses Research Question 1: What distinguishes Language Concept Models from traditional Large Language Models?</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LCMs take a major leap by working with ideas—concepts—instead of individual words or tokens.</a:t>
            </a:r>
            <a:br>
              <a:rPr b="1" lang="en">
                <a:solidFill>
                  <a:schemeClr val="dk1"/>
                </a:solidFill>
              </a:rPr>
            </a:b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We'll explore seven major differences that set them apart in how they reason, understand, and generate language.</a:t>
            </a:r>
            <a:br>
              <a:rPr b="1" lang="en">
                <a:solidFill>
                  <a:schemeClr val="dk1"/>
                </a:solidFill>
              </a:rPr>
            </a:br>
            <a:endParaRPr b="1">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543827baa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543827baa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Input</a:t>
            </a:r>
            <a:r>
              <a:rPr lang="en">
                <a:solidFill>
                  <a:schemeClr val="dk1"/>
                </a:solidFill>
              </a:rPr>
              <a:t> – Same starting point.</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Sentence Segmentation</a:t>
            </a:r>
            <a:r>
              <a:rPr lang="en">
                <a:solidFill>
                  <a:schemeClr val="dk1"/>
                </a:solidFill>
              </a:rPr>
              <a:t> – Instead of splitting into tokens, it treats full sentences as single “concepts.”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SONAR Embedding</a:t>
            </a:r>
            <a:r>
              <a:rPr lang="en">
                <a:solidFill>
                  <a:schemeClr val="dk1"/>
                </a:solidFill>
              </a:rPr>
              <a:t> – Each sentence is encoded into a high-level </a:t>
            </a:r>
            <a:r>
              <a:rPr b="1" lang="en">
                <a:solidFill>
                  <a:schemeClr val="dk1"/>
                </a:solidFill>
              </a:rPr>
              <a:t>language-agnostic</a:t>
            </a:r>
            <a:r>
              <a:rPr lang="en">
                <a:solidFill>
                  <a:schemeClr val="dk1"/>
                </a:solidFill>
              </a:rPr>
              <a:t> representation.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Diffusion</a:t>
            </a:r>
            <a:r>
              <a:rPr lang="en">
                <a:solidFill>
                  <a:schemeClr val="dk1"/>
                </a:solidFill>
              </a:rPr>
              <a:t> – Adds controlled noise to these embeddings and learns how to </a:t>
            </a:r>
            <a:r>
              <a:rPr b="1" lang="en">
                <a:solidFill>
                  <a:schemeClr val="dk1"/>
                </a:solidFill>
              </a:rPr>
              <a:t>denoise</a:t>
            </a:r>
            <a:r>
              <a:rPr lang="en">
                <a:solidFill>
                  <a:schemeClr val="dk1"/>
                </a:solidFill>
              </a:rPr>
              <a:t> them back. (Kind of like reverse image restoration.)</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Hidden Process</a:t>
            </a:r>
            <a:r>
              <a:rPr lang="en">
                <a:solidFill>
                  <a:schemeClr val="dk1"/>
                </a:solidFill>
              </a:rPr>
              <a:t> – Internal reasoning and abstraction happens here.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Advanced Patterning</a:t>
            </a:r>
            <a:r>
              <a:rPr lang="en">
                <a:solidFill>
                  <a:schemeClr val="dk1"/>
                </a:solidFill>
              </a:rPr>
              <a:t> – It detects conceptual patterns and relations.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Quantization</a:t>
            </a:r>
            <a:r>
              <a:rPr lang="en">
                <a:solidFill>
                  <a:schemeClr val="dk1"/>
                </a:solidFill>
              </a:rPr>
              <a:t> – Makes the representations more stable by turning them into discrete units.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Output</a:t>
            </a:r>
            <a:r>
              <a:rPr lang="en">
                <a:solidFill>
                  <a:schemeClr val="dk1"/>
                </a:solidFill>
              </a:rPr>
              <a:t> – Clean, concept-aware, structured generation.</a:t>
            </a:r>
            <a:br>
              <a:rPr lang="en">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i="1" lang="en">
                <a:solidFill>
                  <a:schemeClr val="dk1"/>
                </a:solidFill>
              </a:rPr>
              <a:t>In short:</a:t>
            </a:r>
            <a:br>
              <a:rPr i="1" lang="en">
                <a:solidFill>
                  <a:schemeClr val="dk1"/>
                </a:solidFill>
              </a:rPr>
            </a:br>
            <a:r>
              <a:rPr lang="en">
                <a:solidFill>
                  <a:schemeClr val="dk1"/>
                </a:solidFill>
              </a:rPr>
              <a:t> LCMs understand and reason with </a:t>
            </a:r>
            <a:r>
              <a:rPr b="1" lang="en">
                <a:solidFill>
                  <a:schemeClr val="dk1"/>
                </a:solidFill>
              </a:rPr>
              <a:t>entire ideas (concepts)</a:t>
            </a:r>
            <a:r>
              <a:rPr lang="en">
                <a:solidFill>
                  <a:schemeClr val="dk1"/>
                </a:solidFill>
              </a:rPr>
              <a:t> instead of breaking things down into tokens.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hyperlink" Target="https://arxiv.org/html/2501.05487v1#bib.bib1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20749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The Future of AI Exploring the Potential of Large Concept Models</a:t>
            </a:r>
            <a:endParaRPr/>
          </a:p>
        </p:txBody>
      </p:sp>
      <p:sp>
        <p:nvSpPr>
          <p:cNvPr id="63" name="Google Shape;63;p13"/>
          <p:cNvSpPr txBox="1"/>
          <p:nvPr>
            <p:ph idx="1" type="subTitle"/>
          </p:nvPr>
        </p:nvSpPr>
        <p:spPr>
          <a:xfrm>
            <a:off x="163050" y="3505846"/>
            <a:ext cx="3054600" cy="12909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t>Group Members:</a:t>
            </a:r>
            <a:endParaRPr/>
          </a:p>
          <a:p>
            <a:pPr indent="0" lvl="0" marL="0" rtl="0" algn="ctr">
              <a:spcBef>
                <a:spcPts val="0"/>
              </a:spcBef>
              <a:spcAft>
                <a:spcPts val="0"/>
              </a:spcAft>
              <a:buNone/>
            </a:pPr>
            <a:r>
              <a:rPr lang="en"/>
              <a:t>Usman-bin-Imran</a:t>
            </a:r>
            <a:br>
              <a:rPr lang="en"/>
            </a:br>
            <a:r>
              <a:rPr lang="en"/>
              <a:t>Rija Sohail</a:t>
            </a:r>
            <a:br>
              <a:rPr lang="en"/>
            </a:br>
            <a:r>
              <a:rPr lang="en"/>
              <a:t>Rohan Javed</a:t>
            </a:r>
            <a:br>
              <a:rPr lang="en"/>
            </a:br>
            <a:r>
              <a:rPr lang="en"/>
              <a:t>Moeez Butt</a:t>
            </a:r>
            <a:br>
              <a:rPr lang="en"/>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1. Processing Unit: Concepts Instead of Tokens</a:t>
            </a:r>
            <a:endParaRPr sz="3580"/>
          </a:p>
        </p:txBody>
      </p:sp>
      <p:sp>
        <p:nvSpPr>
          <p:cNvPr id="120" name="Google Shape;120;p22"/>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LCMs: Sentence = semantic concept unit</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LLMs: Token = word/subword level</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LCMs encode meaning in </a:t>
            </a:r>
            <a:r>
              <a:rPr b="1" lang="en" sz="1100">
                <a:latin typeface="Arial"/>
                <a:ea typeface="Arial"/>
                <a:cs typeface="Arial"/>
                <a:sym typeface="Arial"/>
              </a:rPr>
              <a:t>higher-dimensional semantic space</a:t>
            </a:r>
            <a:br>
              <a:rPr b="1" lang="en"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More coherence across long inputs</a:t>
            </a:r>
            <a:endParaRPr sz="1100">
              <a:latin typeface="Arial"/>
              <a:ea typeface="Arial"/>
              <a:cs typeface="Arial"/>
              <a:sym typeface="Arial"/>
            </a:endParaRPr>
          </a:p>
          <a:p>
            <a:pPr indent="0" lvl="0" marL="914400" rtl="0" algn="l">
              <a:spcBef>
                <a:spcPts val="1200"/>
              </a:spcBef>
              <a:spcAft>
                <a:spcPts val="1200"/>
              </a:spcAft>
              <a:buNone/>
            </a:pPr>
            <a:r>
              <a:t/>
            </a:r>
            <a:endParaRPr sz="1100">
              <a:latin typeface="Arial"/>
              <a:ea typeface="Arial"/>
              <a:cs typeface="Arial"/>
              <a:sym typeface="Arial"/>
            </a:endParaRPr>
          </a:p>
        </p:txBody>
      </p:sp>
      <p:pic>
        <p:nvPicPr>
          <p:cNvPr descr="Human and robot concept in flat design, isolated on white background (Provided by Getty Images)" id="121" name="Google Shape;121;p22"/>
          <p:cNvPicPr preferRelativeResize="0"/>
          <p:nvPr/>
        </p:nvPicPr>
        <p:blipFill>
          <a:blip r:embed="rId3">
            <a:alphaModFix/>
          </a:blip>
          <a:stretch>
            <a:fillRect/>
          </a:stretch>
        </p:blipFill>
        <p:spPr>
          <a:xfrm>
            <a:off x="5653145" y="2958725"/>
            <a:ext cx="3179151" cy="1906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2. Reasoning and Abstraction Capabilities</a:t>
            </a:r>
            <a:endParaRPr sz="3580"/>
          </a:p>
        </p:txBody>
      </p:sp>
      <p:sp>
        <p:nvSpPr>
          <p:cNvPr id="127" name="Google Shape;127;p23"/>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LCMs: Human-like </a:t>
            </a:r>
            <a:r>
              <a:rPr b="1" lang="en" sz="1100">
                <a:latin typeface="Arial"/>
                <a:ea typeface="Arial"/>
                <a:cs typeface="Arial"/>
                <a:sym typeface="Arial"/>
              </a:rPr>
              <a:t>hierarchical reasoning</a:t>
            </a:r>
            <a:br>
              <a:rPr b="1" lang="en"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Connects concepts across sentences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LLMs: Relies on </a:t>
            </a:r>
            <a:r>
              <a:rPr b="1" lang="en" sz="1100">
                <a:latin typeface="Arial"/>
                <a:ea typeface="Arial"/>
                <a:cs typeface="Arial"/>
                <a:sym typeface="Arial"/>
              </a:rPr>
              <a:t>implicit pattern recognition</a:t>
            </a:r>
            <a:br>
              <a:rPr b="1" lang="en"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LCMs build structured meaning; LLMs learn word correlations</a:t>
            </a:r>
            <a:endParaRPr sz="1100">
              <a:latin typeface="Arial"/>
              <a:ea typeface="Arial"/>
              <a:cs typeface="Arial"/>
              <a:sym typeface="Arial"/>
            </a:endParaRPr>
          </a:p>
          <a:p>
            <a:pPr indent="0" lvl="0" marL="914400" rtl="0" algn="l">
              <a:spcBef>
                <a:spcPts val="1200"/>
              </a:spcBef>
              <a:spcAft>
                <a:spcPts val="1200"/>
              </a:spcAft>
              <a:buNone/>
            </a:pPr>
            <a:r>
              <a:t/>
            </a:r>
            <a:endParaRPr sz="1100">
              <a:latin typeface="Arial"/>
              <a:ea typeface="Arial"/>
              <a:cs typeface="Arial"/>
              <a:sym typeface="Arial"/>
            </a:endParaRPr>
          </a:p>
        </p:txBody>
      </p:sp>
      <p:pic>
        <p:nvPicPr>
          <p:cNvPr descr="Numbers and Words Related to the Internet (Provided by Getty Images)" id="128" name="Google Shape;128;p23"/>
          <p:cNvPicPr preferRelativeResize="0"/>
          <p:nvPr/>
        </p:nvPicPr>
        <p:blipFill>
          <a:blip r:embed="rId3">
            <a:alphaModFix/>
          </a:blip>
          <a:stretch>
            <a:fillRect/>
          </a:stretch>
        </p:blipFill>
        <p:spPr>
          <a:xfrm>
            <a:off x="7417751" y="2965450"/>
            <a:ext cx="1488625" cy="1899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3. Multilingual and Multimodal Support</a:t>
            </a:r>
            <a:endParaRPr sz="3580"/>
          </a:p>
        </p:txBody>
      </p:sp>
      <p:sp>
        <p:nvSpPr>
          <p:cNvPr id="134" name="Google Shape;134;p24"/>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LCMs use </a:t>
            </a:r>
            <a:r>
              <a:rPr b="1" lang="en" sz="1100">
                <a:latin typeface="Arial"/>
                <a:ea typeface="Arial"/>
                <a:cs typeface="Arial"/>
                <a:sym typeface="Arial"/>
              </a:rPr>
              <a:t>SONAR</a:t>
            </a:r>
            <a:r>
              <a:rPr lang="en" sz="1100">
                <a:latin typeface="Arial"/>
                <a:ea typeface="Arial"/>
                <a:cs typeface="Arial"/>
                <a:sym typeface="Arial"/>
              </a:rPr>
              <a:t>: supports 200+ text and 76 speech languages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No need for retraining on new languages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LLMs require </a:t>
            </a:r>
            <a:r>
              <a:rPr b="1" lang="en" sz="1100">
                <a:latin typeface="Arial"/>
                <a:ea typeface="Arial"/>
                <a:cs typeface="Arial"/>
                <a:sym typeface="Arial"/>
              </a:rPr>
              <a:t>language-specific tokens</a:t>
            </a:r>
            <a:r>
              <a:rPr lang="en" sz="1100">
                <a:latin typeface="Arial"/>
                <a:ea typeface="Arial"/>
                <a:cs typeface="Arial"/>
                <a:sym typeface="Arial"/>
              </a:rPr>
              <a:t> and fine-tuning</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LCMs = scalable, inclusive, ready for low-resource tasks</a:t>
            </a:r>
            <a:endParaRPr sz="1100">
              <a:latin typeface="Arial"/>
              <a:ea typeface="Arial"/>
              <a:cs typeface="Arial"/>
              <a:sym typeface="Arial"/>
            </a:endParaRPr>
          </a:p>
          <a:p>
            <a:pPr indent="0" lvl="0" marL="914400" rtl="0" algn="l">
              <a:spcBef>
                <a:spcPts val="1200"/>
              </a:spcBef>
              <a:spcAft>
                <a:spcPts val="1200"/>
              </a:spcAft>
              <a:buNone/>
            </a:pPr>
            <a:r>
              <a:t/>
            </a:r>
            <a:endParaRPr sz="1100">
              <a:latin typeface="Arial"/>
              <a:ea typeface="Arial"/>
              <a:cs typeface="Arial"/>
              <a:sym typeface="Arial"/>
            </a:endParaRPr>
          </a:p>
        </p:txBody>
      </p:sp>
      <p:pic>
        <p:nvPicPr>
          <p:cNvPr descr="Translator or Translation Language Illustration. Say hello in Different Countries and Multilingual International Communication Cartoon Design (Provided by Getty Images)" id="135" name="Google Shape;135;p24"/>
          <p:cNvPicPr preferRelativeResize="0"/>
          <p:nvPr/>
        </p:nvPicPr>
        <p:blipFill>
          <a:blip r:embed="rId3">
            <a:alphaModFix/>
          </a:blip>
          <a:stretch>
            <a:fillRect/>
          </a:stretch>
        </p:blipFill>
        <p:spPr>
          <a:xfrm>
            <a:off x="6317125" y="2792199"/>
            <a:ext cx="2589251" cy="1823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4. Long-Context Handling and Efficiency</a:t>
            </a:r>
            <a:endParaRPr sz="3580"/>
          </a:p>
        </p:txBody>
      </p:sp>
      <p:sp>
        <p:nvSpPr>
          <p:cNvPr id="141" name="Google Shape;141;p25"/>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LCMs process </a:t>
            </a:r>
            <a:r>
              <a:rPr b="1" lang="en" sz="1100">
                <a:latin typeface="Arial"/>
                <a:ea typeface="Arial"/>
                <a:cs typeface="Arial"/>
                <a:sym typeface="Arial"/>
              </a:rPr>
              <a:t>sentences, not tokens</a:t>
            </a:r>
            <a:br>
              <a:rPr b="1" lang="en"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Maintain shorter sequence lengths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Efficiently manage </a:t>
            </a:r>
            <a:r>
              <a:rPr b="1" lang="en" sz="1100">
                <a:latin typeface="Arial"/>
                <a:ea typeface="Arial"/>
                <a:cs typeface="Arial"/>
                <a:sym typeface="Arial"/>
              </a:rPr>
              <a:t>large documents and reports</a:t>
            </a:r>
            <a:br>
              <a:rPr b="1" lang="en"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LLMs struggle with long input due to </a:t>
            </a:r>
            <a:r>
              <a:rPr b="1" lang="en" sz="1100">
                <a:latin typeface="Arial"/>
                <a:ea typeface="Arial"/>
                <a:cs typeface="Arial"/>
                <a:sym typeface="Arial"/>
              </a:rPr>
              <a:t>quadratic attention costs</a:t>
            </a:r>
            <a:endParaRPr b="1" sz="1100">
              <a:latin typeface="Arial"/>
              <a:ea typeface="Arial"/>
              <a:cs typeface="Arial"/>
              <a:sym typeface="Arial"/>
            </a:endParaRPr>
          </a:p>
          <a:p>
            <a:pPr indent="0" lvl="0" marL="914400" rtl="0" algn="l">
              <a:spcBef>
                <a:spcPts val="1200"/>
              </a:spcBef>
              <a:spcAft>
                <a:spcPts val="1200"/>
              </a:spcAft>
              <a:buNone/>
            </a:pPr>
            <a:r>
              <a:t/>
            </a:r>
            <a:endParaRPr b="1" sz="1100">
              <a:latin typeface="Arial"/>
              <a:ea typeface="Arial"/>
              <a:cs typeface="Arial"/>
              <a:sym typeface="Arial"/>
            </a:endParaRPr>
          </a:p>
        </p:txBody>
      </p:sp>
      <p:pic>
        <p:nvPicPr>
          <p:cNvPr descr="Teenage girl with sentences on board (Provided by Getty Images)" id="142" name="Google Shape;142;p25"/>
          <p:cNvPicPr preferRelativeResize="0"/>
          <p:nvPr/>
        </p:nvPicPr>
        <p:blipFill>
          <a:blip r:embed="rId3">
            <a:alphaModFix/>
          </a:blip>
          <a:stretch>
            <a:fillRect/>
          </a:stretch>
        </p:blipFill>
        <p:spPr>
          <a:xfrm>
            <a:off x="6265244" y="3152774"/>
            <a:ext cx="2567050" cy="1712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5. Stability and Robustness</a:t>
            </a:r>
            <a:endParaRPr sz="3580"/>
          </a:p>
        </p:txBody>
      </p:sp>
      <p:sp>
        <p:nvSpPr>
          <p:cNvPr id="148" name="Google Shape;148;p26"/>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LCMs use </a:t>
            </a:r>
            <a:r>
              <a:rPr b="1" lang="en" sz="1100">
                <a:latin typeface="Arial"/>
                <a:ea typeface="Arial"/>
                <a:cs typeface="Arial"/>
                <a:sym typeface="Arial"/>
              </a:rPr>
              <a:t>quantization + diffusion</a:t>
            </a:r>
            <a:br>
              <a:rPr b="1" lang="en"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Resistant to noise and ambiguous inputs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LLMs lack explicit stabilizing mechanisms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LCMs = more consistent and reliable outputs</a:t>
            </a:r>
            <a:endParaRPr sz="1100">
              <a:latin typeface="Arial"/>
              <a:ea typeface="Arial"/>
              <a:cs typeface="Arial"/>
              <a:sym typeface="Arial"/>
            </a:endParaRPr>
          </a:p>
          <a:p>
            <a:pPr indent="0" lvl="0" marL="914400" rtl="0" algn="l">
              <a:spcBef>
                <a:spcPts val="1200"/>
              </a:spcBef>
              <a:spcAft>
                <a:spcPts val="1200"/>
              </a:spcAft>
              <a:buNone/>
            </a:pPr>
            <a:r>
              <a:t/>
            </a:r>
            <a:endParaRPr sz="1100">
              <a:latin typeface="Arial"/>
              <a:ea typeface="Arial"/>
              <a:cs typeface="Arial"/>
              <a:sym typeface="Arial"/>
            </a:endParaRPr>
          </a:p>
        </p:txBody>
      </p:sp>
      <p:pic>
        <p:nvPicPr>
          <p:cNvPr id="149" name="Google Shape;149;p26"/>
          <p:cNvPicPr preferRelativeResize="0"/>
          <p:nvPr/>
        </p:nvPicPr>
        <p:blipFill>
          <a:blip r:embed="rId3">
            <a:alphaModFix/>
          </a:blip>
          <a:stretch>
            <a:fillRect/>
          </a:stretch>
        </p:blipFill>
        <p:spPr>
          <a:xfrm>
            <a:off x="1788425" y="2980473"/>
            <a:ext cx="6685175" cy="1976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6. Zero-Shot Generalization</a:t>
            </a:r>
            <a:endParaRPr sz="3580"/>
          </a:p>
        </p:txBody>
      </p:sp>
      <p:sp>
        <p:nvSpPr>
          <p:cNvPr id="155" name="Google Shape;155;p27"/>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LCMs = Excellent </a:t>
            </a:r>
            <a:r>
              <a:rPr b="1" lang="en" sz="1100">
                <a:latin typeface="Arial"/>
                <a:ea typeface="Arial"/>
                <a:cs typeface="Arial"/>
                <a:sym typeface="Arial"/>
              </a:rPr>
              <a:t>zero-shot performance</a:t>
            </a:r>
            <a:br>
              <a:rPr b="1" lang="en"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Conceptual embeddings apply across tasks/languages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Can summarize, translate, and reason in new domains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LLMs require </a:t>
            </a:r>
            <a:r>
              <a:rPr b="1" lang="en" sz="1100">
                <a:latin typeface="Arial"/>
                <a:ea typeface="Arial"/>
                <a:cs typeface="Arial"/>
                <a:sym typeface="Arial"/>
              </a:rPr>
              <a:t>fine-tuning or retraining</a:t>
            </a:r>
            <a:r>
              <a:rPr lang="en" sz="1100">
                <a:latin typeface="Arial"/>
                <a:ea typeface="Arial"/>
                <a:cs typeface="Arial"/>
                <a:sym typeface="Arial"/>
              </a:rPr>
              <a:t> for unseen tasks</a:t>
            </a:r>
            <a:endParaRPr sz="1100">
              <a:latin typeface="Arial"/>
              <a:ea typeface="Arial"/>
              <a:cs typeface="Arial"/>
              <a:sym typeface="Arial"/>
            </a:endParaRPr>
          </a:p>
          <a:p>
            <a:pPr indent="0" lvl="0" marL="914400" rtl="0" algn="l">
              <a:spcBef>
                <a:spcPts val="1200"/>
              </a:spcBef>
              <a:spcAft>
                <a:spcPts val="1200"/>
              </a:spcAft>
              <a:buNone/>
            </a:pPr>
            <a:r>
              <a:t/>
            </a:r>
            <a:endParaRPr b="1" sz="1100">
              <a:latin typeface="Arial"/>
              <a:ea typeface="Arial"/>
              <a:cs typeface="Arial"/>
              <a:sym typeface="Arial"/>
            </a:endParaRPr>
          </a:p>
        </p:txBody>
      </p:sp>
      <p:pic>
        <p:nvPicPr>
          <p:cNvPr descr="Whats New Colorful Bulbs With Text (Provided by Getty Images)" id="156" name="Google Shape;156;p27"/>
          <p:cNvPicPr preferRelativeResize="0"/>
          <p:nvPr/>
        </p:nvPicPr>
        <p:blipFill>
          <a:blip r:embed="rId3">
            <a:alphaModFix/>
          </a:blip>
          <a:stretch>
            <a:fillRect/>
          </a:stretch>
        </p:blipFill>
        <p:spPr>
          <a:xfrm>
            <a:off x="5898827" y="3612330"/>
            <a:ext cx="3007549" cy="1252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7. Architectural Modularity and Extensibility</a:t>
            </a:r>
            <a:endParaRPr sz="3580"/>
          </a:p>
        </p:txBody>
      </p:sp>
      <p:sp>
        <p:nvSpPr>
          <p:cNvPr id="162" name="Google Shape;162;p28"/>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Supports </a:t>
            </a:r>
            <a:r>
              <a:rPr b="1" lang="en" sz="1100">
                <a:latin typeface="Arial"/>
                <a:ea typeface="Arial"/>
                <a:cs typeface="Arial"/>
                <a:sym typeface="Arial"/>
              </a:rPr>
              <a:t>One-Tower and Two-Tower</a:t>
            </a:r>
            <a:r>
              <a:rPr lang="en" sz="1100">
                <a:latin typeface="Arial"/>
                <a:ea typeface="Arial"/>
                <a:cs typeface="Arial"/>
                <a:sym typeface="Arial"/>
              </a:rPr>
              <a:t> configurations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Encoders/decoders are modular and upgradable</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New languages or features can be added without retraining</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LLMs = monolithic; updates need full retraining</a:t>
            </a:r>
            <a:endParaRPr sz="1100">
              <a:latin typeface="Arial"/>
              <a:ea typeface="Arial"/>
              <a:cs typeface="Arial"/>
              <a:sym typeface="Arial"/>
            </a:endParaRPr>
          </a:p>
          <a:p>
            <a:pPr indent="0" lvl="0" marL="914400" rtl="0" algn="l">
              <a:spcBef>
                <a:spcPts val="1200"/>
              </a:spcBef>
              <a:spcAft>
                <a:spcPts val="1200"/>
              </a:spcAft>
              <a:buNone/>
            </a:pPr>
            <a:r>
              <a:t/>
            </a:r>
            <a:endParaRPr b="1" sz="1100">
              <a:latin typeface="Arial"/>
              <a:ea typeface="Arial"/>
              <a:cs typeface="Arial"/>
              <a:sym typeface="Arial"/>
            </a:endParaRPr>
          </a:p>
        </p:txBody>
      </p:sp>
      <p:pic>
        <p:nvPicPr>
          <p:cNvPr descr="New York skyline silhouette with Twin Towers and birds flying up like souls at sunset. American Patriot Day banner. (Provided by Getty Images)" id="163" name="Google Shape;163;p28"/>
          <p:cNvPicPr preferRelativeResize="0"/>
          <p:nvPr/>
        </p:nvPicPr>
        <p:blipFill>
          <a:blip r:embed="rId3">
            <a:alphaModFix/>
          </a:blip>
          <a:stretch>
            <a:fillRect/>
          </a:stretch>
        </p:blipFill>
        <p:spPr>
          <a:xfrm>
            <a:off x="6191151" y="3336324"/>
            <a:ext cx="2861676" cy="1528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7. Architectural Modularity and Extensibility</a:t>
            </a:r>
            <a:endParaRPr sz="3580"/>
          </a:p>
        </p:txBody>
      </p:sp>
      <p:pic>
        <p:nvPicPr>
          <p:cNvPr id="169" name="Google Shape;169;p29"/>
          <p:cNvPicPr preferRelativeResize="0"/>
          <p:nvPr/>
        </p:nvPicPr>
        <p:blipFill>
          <a:blip r:embed="rId3">
            <a:alphaModFix/>
          </a:blip>
          <a:stretch>
            <a:fillRect/>
          </a:stretch>
        </p:blipFill>
        <p:spPr>
          <a:xfrm>
            <a:off x="152400" y="1299625"/>
            <a:ext cx="8839201" cy="35663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Summary: LCMs vs LLMs</a:t>
            </a:r>
            <a:endParaRPr sz="3580"/>
          </a:p>
        </p:txBody>
      </p:sp>
      <p:sp>
        <p:nvSpPr>
          <p:cNvPr id="175" name="Google Shape;175;p30"/>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Arial"/>
                <a:ea typeface="Arial"/>
                <a:cs typeface="Arial"/>
                <a:sym typeface="Arial"/>
              </a:rPr>
              <a:t>LCMs outperform LLMs in:</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 Long-context processing</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 Cross-lingual generalization</a:t>
            </a:r>
            <a:endParaRPr sz="1100">
              <a:latin typeface="Arial"/>
              <a:ea typeface="Arial"/>
              <a:cs typeface="Arial"/>
              <a:sym typeface="Arial"/>
            </a:endParaRPr>
          </a:p>
          <a:p>
            <a:pPr indent="0" lvl="0" marL="0" rtl="0" algn="l">
              <a:spcBef>
                <a:spcPts val="1200"/>
              </a:spcBef>
              <a:spcAft>
                <a:spcPts val="0"/>
              </a:spcAft>
              <a:buNone/>
            </a:pPr>
            <a:r>
              <a:rPr lang="en" sz="1100">
                <a:latin typeface="Arial"/>
                <a:ea typeface="Arial"/>
                <a:cs typeface="Arial"/>
                <a:sym typeface="Arial"/>
              </a:rPr>
              <a:t>• Robust reasoning and abstraction</a:t>
            </a:r>
            <a:endParaRPr sz="1100">
              <a:latin typeface="Arial"/>
              <a:ea typeface="Arial"/>
              <a:cs typeface="Arial"/>
              <a:sym typeface="Arial"/>
            </a:endParaRPr>
          </a:p>
          <a:p>
            <a:pPr indent="0" lvl="0" marL="0" rtl="0" algn="l">
              <a:spcBef>
                <a:spcPts val="1200"/>
              </a:spcBef>
              <a:spcAft>
                <a:spcPts val="1200"/>
              </a:spcAft>
              <a:buNone/>
            </a:pPr>
            <a:r>
              <a:rPr lang="en" sz="1100">
                <a:latin typeface="Arial"/>
                <a:ea typeface="Arial"/>
                <a:cs typeface="Arial"/>
                <a:sym typeface="Arial"/>
              </a:rPr>
              <a:t>• Efficient computation and modularity</a:t>
            </a:r>
            <a:endParaRPr sz="1100">
              <a:latin typeface="Arial"/>
              <a:ea typeface="Arial"/>
              <a:cs typeface="Arial"/>
              <a:sym typeface="Arial"/>
            </a:endParaRPr>
          </a:p>
        </p:txBody>
      </p:sp>
      <p:pic>
        <p:nvPicPr>
          <p:cNvPr id="176" name="Google Shape;176;p30"/>
          <p:cNvPicPr preferRelativeResize="0"/>
          <p:nvPr/>
        </p:nvPicPr>
        <p:blipFill rotWithShape="1">
          <a:blip r:embed="rId3">
            <a:alphaModFix/>
          </a:blip>
          <a:srcRect b="4761" l="0" r="0" t="0"/>
          <a:stretch/>
        </p:blipFill>
        <p:spPr>
          <a:xfrm>
            <a:off x="901425" y="3165425"/>
            <a:ext cx="7489300" cy="1831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1"/>
          <p:cNvPicPr preferRelativeResize="0"/>
          <p:nvPr/>
        </p:nvPicPr>
        <p:blipFill>
          <a:blip r:embed="rId3">
            <a:alphaModFix/>
          </a:blip>
          <a:stretch>
            <a:fillRect/>
          </a:stretch>
        </p:blipFill>
        <p:spPr>
          <a:xfrm>
            <a:off x="1620913" y="222300"/>
            <a:ext cx="5902174" cy="3894625"/>
          </a:xfrm>
          <a:prstGeom prst="rect">
            <a:avLst/>
          </a:prstGeom>
          <a:noFill/>
          <a:ln>
            <a:noFill/>
          </a:ln>
        </p:spPr>
      </p:pic>
      <p:sp>
        <p:nvSpPr>
          <p:cNvPr id="182" name="Google Shape;182;p31"/>
          <p:cNvSpPr txBox="1"/>
          <p:nvPr/>
        </p:nvSpPr>
        <p:spPr>
          <a:xfrm>
            <a:off x="3092500" y="4116925"/>
            <a:ext cx="557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chemeClr val="dk1"/>
                </a:solidFill>
                <a:highlight>
                  <a:srgbClr val="FFFFFF"/>
                </a:highlight>
              </a:rPr>
              <a:t>Figure 1</a:t>
            </a:r>
            <a:r>
              <a:rPr i="1" lang="en" sz="900">
                <a:solidFill>
                  <a:schemeClr val="dk1"/>
                </a:solidFill>
                <a:highlight>
                  <a:srgbClr val="FFFFFF"/>
                </a:highlight>
              </a:rPr>
              <a:t>:</a:t>
            </a:r>
            <a:r>
              <a:rPr i="1" lang="en" sz="800">
                <a:solidFill>
                  <a:schemeClr val="dk1"/>
                </a:solidFill>
                <a:highlight>
                  <a:srgbClr val="FFFFFF"/>
                </a:highlight>
              </a:rPr>
              <a:t>Visualization of LCMs’ reasoning in an embedding space of concepts for summarization tasks [</a:t>
            </a:r>
            <a:r>
              <a:rPr i="1" lang="en" sz="800" u="sng">
                <a:solidFill>
                  <a:srgbClr val="1B7CAC"/>
                </a:solidFill>
                <a:highlight>
                  <a:srgbClr val="FFFFFF"/>
                </a:highlight>
                <a:hlinkClick r:id="rId4">
                  <a:extLst>
                    <a:ext uri="{A12FA001-AC4F-418D-AE19-62706E023703}">
                      <ahyp:hlinkClr val="tx"/>
                    </a:ext>
                  </a:extLst>
                </a:hlinkClick>
              </a:rPr>
              <a:t>17</a:t>
            </a:r>
            <a:r>
              <a:rPr i="1" lang="en" sz="800">
                <a:solidFill>
                  <a:schemeClr val="dk1"/>
                </a:solidFill>
                <a:highlight>
                  <a:srgbClr val="FFFFFF"/>
                </a:highlight>
              </a:rPr>
              <a:t>].</a:t>
            </a:r>
            <a:endParaRPr i="1"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4641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Introduction</a:t>
            </a:r>
            <a:endParaRPr sz="3580"/>
          </a:p>
        </p:txBody>
      </p:sp>
      <p:sp>
        <p:nvSpPr>
          <p:cNvPr id="69" name="Google Shape;69;p14"/>
          <p:cNvSpPr txBox="1"/>
          <p:nvPr/>
        </p:nvSpPr>
        <p:spPr>
          <a:xfrm>
            <a:off x="580300" y="1166450"/>
            <a:ext cx="8404500" cy="3604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Artificial Intelligence continues to transform industries with advances in conversational interfaces, autonomous vehicles, and content creation.</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Since ChatGPT's launch in 2022, Large Language Models (LLMs) have become essential tools for tasks like text summarization and code generation. However, LLMs face limitations in </a:t>
            </a:r>
            <a:r>
              <a:rPr b="1" lang="en" sz="1600">
                <a:solidFill>
                  <a:schemeClr val="dk1"/>
                </a:solidFill>
                <a:latin typeface="Open Sans"/>
                <a:ea typeface="Open Sans"/>
                <a:cs typeface="Open Sans"/>
                <a:sym typeface="Open Sans"/>
              </a:rPr>
              <a:t>abstract reasoning</a:t>
            </a:r>
            <a:r>
              <a:rPr lang="en" sz="1600">
                <a:solidFill>
                  <a:schemeClr val="dk1"/>
                </a:solidFill>
                <a:latin typeface="Open Sans"/>
                <a:ea typeface="Open Sans"/>
                <a:cs typeface="Open Sans"/>
                <a:sym typeface="Open Sans"/>
              </a:rPr>
              <a:t> and </a:t>
            </a:r>
            <a:r>
              <a:rPr b="1" lang="en" sz="1600">
                <a:solidFill>
                  <a:schemeClr val="dk1"/>
                </a:solidFill>
                <a:latin typeface="Open Sans"/>
                <a:ea typeface="Open Sans"/>
                <a:cs typeface="Open Sans"/>
                <a:sym typeface="Open Sans"/>
              </a:rPr>
              <a:t>long-form coherence</a:t>
            </a:r>
            <a:r>
              <a:rPr lang="en" sz="1600">
                <a:solidFill>
                  <a:schemeClr val="dk1"/>
                </a:solidFill>
                <a:latin typeface="Open Sans"/>
                <a:ea typeface="Open Sans"/>
                <a:cs typeface="Open Sans"/>
                <a:sym typeface="Open Sans"/>
              </a:rPr>
              <a:t> due to token-level processing.</a:t>
            </a:r>
            <a:endParaRPr sz="1600">
              <a:solidFill>
                <a:schemeClr val="dk1"/>
              </a:solidFill>
              <a:latin typeface="Open Sans"/>
              <a:ea typeface="Open Sans"/>
              <a:cs typeface="Open Sans"/>
              <a:sym typeface="Open Sans"/>
            </a:endParaRPr>
          </a:p>
          <a:p>
            <a:pPr indent="-330200" lvl="0" marL="457200" rtl="0" algn="l">
              <a:lnSpc>
                <a:spcPct val="115000"/>
              </a:lnSpc>
              <a:spcBef>
                <a:spcPts val="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Meta </a:t>
            </a:r>
            <a:r>
              <a:rPr lang="en" sz="1600">
                <a:solidFill>
                  <a:schemeClr val="dk1"/>
                </a:solidFill>
                <a:latin typeface="Open Sans"/>
                <a:ea typeface="Open Sans"/>
                <a:cs typeface="Open Sans"/>
                <a:sym typeface="Open Sans"/>
              </a:rPr>
              <a:t>introduced</a:t>
            </a:r>
            <a:r>
              <a:rPr b="1" lang="en" sz="1600">
                <a:solidFill>
                  <a:schemeClr val="dk1"/>
                </a:solidFill>
                <a:latin typeface="Open Sans"/>
                <a:ea typeface="Open Sans"/>
                <a:cs typeface="Open Sans"/>
                <a:sym typeface="Open Sans"/>
              </a:rPr>
              <a:t> Large Concept Models (LCMs)</a:t>
            </a:r>
            <a:r>
              <a:rPr lang="en" sz="1600">
                <a:solidFill>
                  <a:schemeClr val="dk1"/>
                </a:solidFill>
                <a:latin typeface="Open Sans"/>
                <a:ea typeface="Open Sans"/>
                <a:cs typeface="Open Sans"/>
                <a:sym typeface="Open Sans"/>
              </a:rPr>
              <a:t>, which process </a:t>
            </a:r>
            <a:r>
              <a:rPr b="1" lang="en" sz="1600">
                <a:solidFill>
                  <a:schemeClr val="dk1"/>
                </a:solidFill>
                <a:latin typeface="Open Sans"/>
                <a:ea typeface="Open Sans"/>
                <a:cs typeface="Open Sans"/>
                <a:sym typeface="Open Sans"/>
              </a:rPr>
              <a:t>concepts </a:t>
            </a:r>
            <a:r>
              <a:rPr lang="en" sz="1600">
                <a:solidFill>
                  <a:schemeClr val="dk1"/>
                </a:solidFill>
                <a:latin typeface="Open Sans"/>
                <a:ea typeface="Open Sans"/>
                <a:cs typeface="Open Sans"/>
                <a:sym typeface="Open Sans"/>
              </a:rPr>
              <a:t>instead of </a:t>
            </a:r>
            <a:r>
              <a:rPr b="1" lang="en" sz="1600">
                <a:solidFill>
                  <a:schemeClr val="dk1"/>
                </a:solidFill>
                <a:latin typeface="Open Sans"/>
                <a:ea typeface="Open Sans"/>
                <a:cs typeface="Open Sans"/>
                <a:sym typeface="Open Sans"/>
              </a:rPr>
              <a:t>tokens</a:t>
            </a:r>
            <a:r>
              <a:rPr lang="en" sz="1600">
                <a:solidFill>
                  <a:schemeClr val="dk1"/>
                </a:solidFill>
                <a:latin typeface="Open Sans"/>
                <a:ea typeface="Open Sans"/>
                <a:cs typeface="Open Sans"/>
                <a:sym typeface="Open Sans"/>
              </a:rPr>
              <a:t>, enabling </a:t>
            </a:r>
            <a:r>
              <a:rPr b="1" lang="en" sz="1600">
                <a:solidFill>
                  <a:schemeClr val="dk1"/>
                </a:solidFill>
                <a:latin typeface="Open Sans"/>
                <a:ea typeface="Open Sans"/>
                <a:cs typeface="Open Sans"/>
                <a:sym typeface="Open Sans"/>
              </a:rPr>
              <a:t>better semantic reasoning</a:t>
            </a:r>
            <a:r>
              <a:rPr lang="en" sz="1600">
                <a:solidFill>
                  <a:schemeClr val="dk1"/>
                </a:solidFill>
                <a:latin typeface="Open Sans"/>
                <a:ea typeface="Open Sans"/>
                <a:cs typeface="Open Sans"/>
                <a:sym typeface="Open Sans"/>
              </a:rPr>
              <a:t> and </a:t>
            </a:r>
            <a:r>
              <a:rPr b="1" lang="en" sz="1600">
                <a:solidFill>
                  <a:schemeClr val="dk1"/>
                </a:solidFill>
                <a:latin typeface="Open Sans"/>
                <a:ea typeface="Open Sans"/>
                <a:cs typeface="Open Sans"/>
                <a:sym typeface="Open Sans"/>
              </a:rPr>
              <a:t>efficient handling of long contexts</a:t>
            </a:r>
            <a:r>
              <a:rPr lang="en" sz="1600">
                <a:solidFill>
                  <a:schemeClr val="dk1"/>
                </a:solidFill>
                <a:latin typeface="Open Sans"/>
                <a:ea typeface="Open Sans"/>
                <a:cs typeface="Open Sans"/>
                <a:sym typeface="Open Sans"/>
              </a:rPr>
              <a:t>.</a:t>
            </a:r>
            <a:endParaRPr sz="1600">
              <a:solidFill>
                <a:schemeClr val="dk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Why LCMs Are the Future of Language Intelligence</a:t>
            </a:r>
            <a:endParaRPr sz="3580"/>
          </a:p>
        </p:txBody>
      </p:sp>
      <p:sp>
        <p:nvSpPr>
          <p:cNvPr id="188" name="Google Shape;188;p32"/>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Human-like reasoning with scalable architecture</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Seamless multilingual and multimodal support</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Robust, efficient, and easy to extend</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Id</a:t>
            </a:r>
            <a:r>
              <a:rPr lang="en" sz="1100">
                <a:latin typeface="Arial"/>
                <a:ea typeface="Arial"/>
                <a:cs typeface="Arial"/>
                <a:sym typeface="Arial"/>
              </a:rPr>
              <a:t>e</a:t>
            </a:r>
            <a:r>
              <a:rPr lang="en" sz="1100">
                <a:latin typeface="Arial"/>
                <a:ea typeface="Arial"/>
                <a:cs typeface="Arial"/>
                <a:sym typeface="Arial"/>
              </a:rPr>
              <a:t>al for global, real-time, long-form applications</a:t>
            </a:r>
            <a:endParaRPr sz="1100">
              <a:latin typeface="Arial"/>
              <a:ea typeface="Arial"/>
              <a:cs typeface="Arial"/>
              <a:sym typeface="Arial"/>
            </a:endParaRPr>
          </a:p>
          <a:p>
            <a:pPr indent="0" lvl="0" marL="457200" rtl="0" algn="l">
              <a:spcBef>
                <a:spcPts val="1200"/>
              </a:spcBef>
              <a:spcAft>
                <a:spcPts val="1200"/>
              </a:spcAft>
              <a:buNone/>
            </a:pPr>
            <a:r>
              <a:t/>
            </a:r>
            <a:endParaRPr sz="1100">
              <a:latin typeface="Arial"/>
              <a:ea typeface="Arial"/>
              <a:cs typeface="Arial"/>
              <a:sym typeface="Arial"/>
            </a:endParaRPr>
          </a:p>
        </p:txBody>
      </p:sp>
      <p:pic>
        <p:nvPicPr>
          <p:cNvPr descr="Robot humanoid use mobile phone or tablet in future office (Provided by Getty Images)" id="189" name="Google Shape;189;p32"/>
          <p:cNvPicPr preferRelativeResize="0"/>
          <p:nvPr/>
        </p:nvPicPr>
        <p:blipFill>
          <a:blip r:embed="rId3">
            <a:alphaModFix/>
          </a:blip>
          <a:stretch>
            <a:fillRect/>
          </a:stretch>
        </p:blipFill>
        <p:spPr>
          <a:xfrm>
            <a:off x="5437051" y="3469099"/>
            <a:ext cx="3469327" cy="1395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RQ2 – Where Can LCMs Be Applied?</a:t>
            </a:r>
            <a:endParaRPr sz="3580"/>
          </a:p>
        </p:txBody>
      </p:sp>
      <p:sp>
        <p:nvSpPr>
          <p:cNvPr id="195" name="Google Shape;195;p33"/>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LCMs shift NLP from token-level to concept-level reasoning</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Enable coherence, structure, and multilingual fluency</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Applied in high-impact domains:</a:t>
            </a:r>
            <a:br>
              <a:rPr lang="en" sz="1100">
                <a:latin typeface="Arial"/>
                <a:ea typeface="Arial"/>
                <a:cs typeface="Arial"/>
                <a:sym typeface="Arial"/>
              </a:rPr>
            </a:br>
            <a:r>
              <a:rPr lang="en" sz="1100">
                <a:latin typeface="Arial"/>
                <a:ea typeface="Arial"/>
                <a:cs typeface="Arial"/>
                <a:sym typeface="Arial"/>
              </a:rPr>
              <a:t> • Multilingual NLP</a:t>
            </a:r>
            <a:br>
              <a:rPr lang="en" sz="1100">
                <a:latin typeface="Arial"/>
                <a:ea typeface="Arial"/>
                <a:cs typeface="Arial"/>
                <a:sym typeface="Arial"/>
              </a:rPr>
            </a:br>
            <a:r>
              <a:rPr lang="en" sz="1100">
                <a:latin typeface="Arial"/>
                <a:ea typeface="Arial"/>
                <a:cs typeface="Arial"/>
                <a:sym typeface="Arial"/>
              </a:rPr>
              <a:t> • Multimodal AI</a:t>
            </a:r>
            <a:br>
              <a:rPr lang="en" sz="1100">
                <a:latin typeface="Arial"/>
                <a:ea typeface="Arial"/>
                <a:cs typeface="Arial"/>
                <a:sym typeface="Arial"/>
              </a:rPr>
            </a:br>
            <a:r>
              <a:rPr lang="en" sz="1100">
                <a:latin typeface="Arial"/>
                <a:ea typeface="Arial"/>
                <a:cs typeface="Arial"/>
                <a:sym typeface="Arial"/>
              </a:rPr>
              <a:t> • Healthcare &amp; Medical</a:t>
            </a:r>
            <a:br>
              <a:rPr lang="en" sz="1100">
                <a:latin typeface="Arial"/>
                <a:ea typeface="Arial"/>
                <a:cs typeface="Arial"/>
                <a:sym typeface="Arial"/>
              </a:rPr>
            </a:br>
            <a:r>
              <a:rPr lang="en" sz="1100">
                <a:latin typeface="Arial"/>
                <a:ea typeface="Arial"/>
                <a:cs typeface="Arial"/>
                <a:sym typeface="Arial"/>
              </a:rPr>
              <a:t> • Education &amp; E-Learning</a:t>
            </a: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descr="Line Hola in different languages icon isolated on white background. Speech bubbles. Colorful outline concept. Vector (Provided by Getty Images)" id="196" name="Google Shape;196;p33"/>
          <p:cNvPicPr preferRelativeResize="0"/>
          <p:nvPr/>
        </p:nvPicPr>
        <p:blipFill>
          <a:blip r:embed="rId3">
            <a:alphaModFix/>
          </a:blip>
          <a:stretch>
            <a:fillRect/>
          </a:stretch>
        </p:blipFill>
        <p:spPr>
          <a:xfrm>
            <a:off x="7225851" y="3147476"/>
            <a:ext cx="1606451" cy="1606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Multilingual NLP – Unlocking Global Communication</a:t>
            </a:r>
            <a:endParaRPr sz="3580"/>
          </a:p>
        </p:txBody>
      </p:sp>
      <p:sp>
        <p:nvSpPr>
          <p:cNvPr id="202" name="Google Shape;202;p34"/>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Uses language-agnostic conceptual embeddings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Works across 200+ languages without retraining</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Core Applications:</a:t>
            </a:r>
            <a:br>
              <a:rPr lang="en" sz="1100">
                <a:latin typeface="Arial"/>
                <a:ea typeface="Arial"/>
                <a:cs typeface="Arial"/>
                <a:sym typeface="Arial"/>
              </a:rPr>
            </a:br>
            <a:r>
              <a:rPr lang="en" sz="1100">
                <a:latin typeface="Arial"/>
                <a:ea typeface="Arial"/>
                <a:cs typeface="Arial"/>
                <a:sym typeface="Arial"/>
              </a:rPr>
              <a:t> • Multilingual summarization(Global News Agencies)</a:t>
            </a:r>
            <a:br>
              <a:rPr lang="en" sz="1100">
                <a:latin typeface="Arial"/>
                <a:ea typeface="Arial"/>
                <a:cs typeface="Arial"/>
                <a:sym typeface="Arial"/>
              </a:rPr>
            </a:br>
            <a:r>
              <a:rPr lang="en" sz="1100">
                <a:latin typeface="Arial"/>
                <a:ea typeface="Arial"/>
                <a:cs typeface="Arial"/>
                <a:sym typeface="Arial"/>
              </a:rPr>
              <a:t> • Cross-lingual question answering(LCM-based chatbot)</a:t>
            </a:r>
            <a:br>
              <a:rPr lang="en" sz="1100">
                <a:latin typeface="Arial"/>
                <a:ea typeface="Arial"/>
                <a:cs typeface="Arial"/>
                <a:sym typeface="Arial"/>
              </a:rPr>
            </a:br>
            <a:r>
              <a:rPr lang="en" sz="1100">
                <a:latin typeface="Arial"/>
                <a:ea typeface="Arial"/>
                <a:cs typeface="Arial"/>
                <a:sym typeface="Arial"/>
              </a:rPr>
              <a:t> • Translation/localization for low-resource languages( NGOs)</a:t>
            </a: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descr="Numbers set in a deaf-mute hand gesture alphabet. (Provided by Getty Images)" id="203" name="Google Shape;203;p34"/>
          <p:cNvPicPr preferRelativeResize="0"/>
          <p:nvPr/>
        </p:nvPicPr>
        <p:blipFill>
          <a:blip r:embed="rId3">
            <a:alphaModFix/>
          </a:blip>
          <a:stretch>
            <a:fillRect/>
          </a:stretch>
        </p:blipFill>
        <p:spPr>
          <a:xfrm>
            <a:off x="6207621" y="3115626"/>
            <a:ext cx="2624676" cy="1749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Multimodal AI – One Model, Many Inputs</a:t>
            </a:r>
            <a:endParaRPr sz="3580"/>
          </a:p>
        </p:txBody>
      </p:sp>
      <p:sp>
        <p:nvSpPr>
          <p:cNvPr id="209" name="Google Shape;209;p35"/>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Supports text, speech, and sign language</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Unified conceptual embeddings across formats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Key Applications:</a:t>
            </a:r>
            <a:br>
              <a:rPr lang="en" sz="1100">
                <a:latin typeface="Arial"/>
                <a:ea typeface="Arial"/>
                <a:cs typeface="Arial"/>
                <a:sym typeface="Arial"/>
              </a:rPr>
            </a:br>
            <a:r>
              <a:rPr lang="en" sz="1100">
                <a:latin typeface="Arial"/>
                <a:ea typeface="Arial"/>
                <a:cs typeface="Arial"/>
                <a:sym typeface="Arial"/>
              </a:rPr>
              <a:t> • Conversational AI (chat, speech, text)</a:t>
            </a:r>
            <a:br>
              <a:rPr lang="en" sz="1100">
                <a:latin typeface="Arial"/>
                <a:ea typeface="Arial"/>
                <a:cs typeface="Arial"/>
                <a:sym typeface="Arial"/>
              </a:rPr>
            </a:br>
            <a:r>
              <a:rPr lang="en" sz="1100">
                <a:latin typeface="Arial"/>
                <a:ea typeface="Arial"/>
                <a:cs typeface="Arial"/>
                <a:sym typeface="Arial"/>
              </a:rPr>
              <a:t> • Audio-visual summarization( Educational platforms )</a:t>
            </a:r>
            <a:br>
              <a:rPr lang="en" sz="1100">
                <a:latin typeface="Arial"/>
                <a:ea typeface="Arial"/>
                <a:cs typeface="Arial"/>
                <a:sym typeface="Arial"/>
              </a:rPr>
            </a:br>
            <a:r>
              <a:rPr lang="en" sz="1100">
                <a:latin typeface="Arial"/>
                <a:ea typeface="Arial"/>
                <a:cs typeface="Arial"/>
                <a:sym typeface="Arial"/>
              </a:rPr>
              <a:t> • Real-time sign language translation( Healthcare providers to deaf patients)</a:t>
            </a: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descr="AI chatbot technology, tiny customers talk with robot in voice chat on phone screen (Provided by Getty Images)" id="210" name="Google Shape;210;p35"/>
          <p:cNvPicPr preferRelativeResize="0"/>
          <p:nvPr/>
        </p:nvPicPr>
        <p:blipFill>
          <a:blip r:embed="rId3">
            <a:alphaModFix/>
          </a:blip>
          <a:stretch>
            <a:fillRect/>
          </a:stretch>
        </p:blipFill>
        <p:spPr>
          <a:xfrm>
            <a:off x="6879250" y="2773150"/>
            <a:ext cx="1953050" cy="1953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Healthcare – Smarter, Safer, and Faster Decisions</a:t>
            </a:r>
            <a:endParaRPr sz="3580"/>
          </a:p>
        </p:txBody>
      </p:sp>
      <p:sp>
        <p:nvSpPr>
          <p:cNvPr id="216" name="Google Shape;216;p36"/>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Coherent summarization of dense medical texts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Multilingual support for patient communication</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Use Cases:</a:t>
            </a:r>
            <a:br>
              <a:rPr lang="en" sz="1100">
                <a:latin typeface="Arial"/>
                <a:ea typeface="Arial"/>
                <a:cs typeface="Arial"/>
                <a:sym typeface="Arial"/>
              </a:rPr>
            </a:br>
            <a:r>
              <a:rPr lang="en" sz="1100">
                <a:latin typeface="Arial"/>
                <a:ea typeface="Arial"/>
                <a:cs typeface="Arial"/>
                <a:sym typeface="Arial"/>
              </a:rPr>
              <a:t> • Patient record summarization(Physicians on patient records)</a:t>
            </a:r>
            <a:br>
              <a:rPr lang="en" sz="1100">
                <a:latin typeface="Arial"/>
                <a:ea typeface="Arial"/>
                <a:cs typeface="Arial"/>
                <a:sym typeface="Arial"/>
              </a:rPr>
            </a:br>
            <a:r>
              <a:rPr lang="en" sz="1100">
                <a:latin typeface="Arial"/>
                <a:ea typeface="Arial"/>
                <a:cs typeface="Arial"/>
                <a:sym typeface="Arial"/>
              </a:rPr>
              <a:t> • Translation of medical instructions(multilingual post discharge care instructions)</a:t>
            </a:r>
            <a:br>
              <a:rPr lang="en" sz="1100">
                <a:latin typeface="Arial"/>
                <a:ea typeface="Arial"/>
                <a:cs typeface="Arial"/>
                <a:sym typeface="Arial"/>
              </a:rPr>
            </a:br>
            <a:r>
              <a:rPr lang="en" sz="1100">
                <a:latin typeface="Arial"/>
                <a:ea typeface="Arial"/>
                <a:cs typeface="Arial"/>
                <a:sym typeface="Arial"/>
              </a:rPr>
              <a:t> • Clinical research synthesis(quickly analyze clinical trial results)</a:t>
            </a: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descr="Health care RGB color icon (Provided by Getty Images)" id="217" name="Google Shape;217;p36"/>
          <p:cNvPicPr preferRelativeResize="0"/>
          <p:nvPr/>
        </p:nvPicPr>
        <p:blipFill>
          <a:blip r:embed="rId3">
            <a:alphaModFix/>
          </a:blip>
          <a:stretch>
            <a:fillRect/>
          </a:stretch>
        </p:blipFill>
        <p:spPr>
          <a:xfrm>
            <a:off x="6944625" y="2903225"/>
            <a:ext cx="1961748" cy="196174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Education – Smarter Learning for Everyone</a:t>
            </a:r>
            <a:endParaRPr sz="3580"/>
          </a:p>
        </p:txBody>
      </p:sp>
      <p:sp>
        <p:nvSpPr>
          <p:cNvPr id="223" name="Google Shape;223;p37"/>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Personalized, sentence-level learning support</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Enhances writing, language skills, and study efficiency</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Educational Tasks:</a:t>
            </a:r>
            <a:br>
              <a:rPr lang="en" sz="1100">
                <a:latin typeface="Arial"/>
                <a:ea typeface="Arial"/>
                <a:cs typeface="Arial"/>
                <a:sym typeface="Arial"/>
              </a:rPr>
            </a:br>
            <a:r>
              <a:rPr lang="en" sz="1100">
                <a:latin typeface="Arial"/>
                <a:ea typeface="Arial"/>
                <a:cs typeface="Arial"/>
                <a:sym typeface="Arial"/>
              </a:rPr>
              <a:t> • Lesson summarization(Generated summary to quickly review key topics)</a:t>
            </a:r>
            <a:br>
              <a:rPr lang="en" sz="1100">
                <a:latin typeface="Arial"/>
                <a:ea typeface="Arial"/>
                <a:cs typeface="Arial"/>
                <a:sym typeface="Arial"/>
              </a:rPr>
            </a:br>
            <a:r>
              <a:rPr lang="en" sz="1100">
                <a:latin typeface="Arial"/>
                <a:ea typeface="Arial"/>
                <a:cs typeface="Arial"/>
                <a:sym typeface="Arial"/>
              </a:rPr>
              <a:t> • Language learning assistance(deliver grammar corrections, sentence-level translations, and contextual language practice.)</a:t>
            </a:r>
            <a:br>
              <a:rPr lang="en" sz="1100">
                <a:latin typeface="Arial"/>
                <a:ea typeface="Arial"/>
                <a:cs typeface="Arial"/>
                <a:sym typeface="Arial"/>
              </a:rPr>
            </a:br>
            <a:r>
              <a:rPr lang="en" sz="1100">
                <a:latin typeface="Arial"/>
                <a:ea typeface="Arial"/>
                <a:cs typeface="Arial"/>
                <a:sym typeface="Arial"/>
              </a:rPr>
              <a:t> • Sentence-level essay feedback(constructive feedback on written assignments)</a:t>
            </a: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pic>
        <p:nvPicPr>
          <p:cNvPr descr="Learning,knowledge,education or back to school concept with books, education is power sign, light bulb as idea symbol and ladder of success.Free copy space (Provided by Getty Images)" id="224" name="Google Shape;224;p37"/>
          <p:cNvPicPr preferRelativeResize="0"/>
          <p:nvPr/>
        </p:nvPicPr>
        <p:blipFill>
          <a:blip r:embed="rId3">
            <a:alphaModFix/>
          </a:blip>
          <a:stretch>
            <a:fillRect/>
          </a:stretch>
        </p:blipFill>
        <p:spPr>
          <a:xfrm>
            <a:off x="6532251" y="3180375"/>
            <a:ext cx="2300052" cy="16846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Latent Concept Models (LCMs): Unlocking Cross-Domain Insights and Collaboration</a:t>
            </a:r>
            <a:endParaRPr sz="3580"/>
          </a:p>
        </p:txBody>
      </p:sp>
      <p:sp>
        <p:nvSpPr>
          <p:cNvPr id="230" name="Google Shape;230;p38"/>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SzPts val="1300"/>
              <a:buFont typeface="Arial"/>
              <a:buChar char="●"/>
            </a:pPr>
            <a:r>
              <a:rPr b="1" lang="en" sz="1300">
                <a:latin typeface="Arial"/>
                <a:ea typeface="Arial"/>
                <a:cs typeface="Arial"/>
                <a:sym typeface="Arial"/>
              </a:rPr>
              <a:t>Interdisciplinary Knowledge Transfer:</a:t>
            </a:r>
            <a:r>
              <a:rPr lang="en" sz="1300">
                <a:latin typeface="Arial"/>
                <a:ea typeface="Arial"/>
                <a:cs typeface="Arial"/>
                <a:sym typeface="Arial"/>
              </a:rPr>
              <a:t> LCMs identify conceptual links across domains, enabling shared insights and collaboration.</a:t>
            </a:r>
            <a:br>
              <a:rPr lang="en" sz="1300">
                <a:latin typeface="Arial"/>
                <a:ea typeface="Arial"/>
                <a:cs typeface="Arial"/>
                <a:sym typeface="Arial"/>
              </a:rPr>
            </a:b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b="1" lang="en" sz="1300">
                <a:latin typeface="Arial"/>
                <a:ea typeface="Arial"/>
                <a:cs typeface="Arial"/>
                <a:sym typeface="Arial"/>
              </a:rPr>
              <a:t>Literature Summarization &amp; Review:</a:t>
            </a:r>
            <a:r>
              <a:rPr lang="en" sz="1300">
                <a:latin typeface="Arial"/>
                <a:ea typeface="Arial"/>
                <a:cs typeface="Arial"/>
                <a:sym typeface="Arial"/>
              </a:rPr>
              <a:t> Automatically condense complex scientific papers and generate structured literature reviews.</a:t>
            </a:r>
            <a:br>
              <a:rPr lang="en" sz="1300">
                <a:latin typeface="Arial"/>
                <a:ea typeface="Arial"/>
                <a:cs typeface="Arial"/>
                <a:sym typeface="Arial"/>
              </a:rPr>
            </a:b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b="1" lang="en" sz="1300">
                <a:latin typeface="Arial"/>
                <a:ea typeface="Arial"/>
                <a:cs typeface="Arial"/>
                <a:sym typeface="Arial"/>
              </a:rPr>
              <a:t>Hypothesis Generation:</a:t>
            </a:r>
            <a:r>
              <a:rPr lang="en" sz="1300">
                <a:latin typeface="Arial"/>
                <a:ea typeface="Arial"/>
                <a:cs typeface="Arial"/>
                <a:sym typeface="Arial"/>
              </a:rPr>
              <a:t> Detect hidden patterns across fields to propose novel research directions.</a:t>
            </a:r>
            <a:endParaRPr sz="1300">
              <a:latin typeface="Arial"/>
              <a:ea typeface="Arial"/>
              <a:cs typeface="Arial"/>
              <a:sym typeface="Arial"/>
            </a:endParaRPr>
          </a:p>
          <a:p>
            <a:pPr indent="0" lvl="0" marL="0" rtl="0" algn="l">
              <a:spcBef>
                <a:spcPts val="1200"/>
              </a:spcBef>
              <a:spcAft>
                <a:spcPts val="0"/>
              </a:spcAft>
              <a:buNone/>
            </a:pPr>
            <a:r>
              <a:t/>
            </a:r>
            <a:endParaRPr sz="1300">
              <a:latin typeface="Arial"/>
              <a:ea typeface="Arial"/>
              <a:cs typeface="Arial"/>
              <a:sym typeface="Arial"/>
            </a:endParaRPr>
          </a:p>
          <a:p>
            <a:pPr indent="0" lvl="0" marL="0" rtl="0" algn="l">
              <a:spcBef>
                <a:spcPts val="1200"/>
              </a:spcBef>
              <a:spcAft>
                <a:spcPts val="0"/>
              </a:spcAft>
              <a:buNone/>
            </a:pPr>
            <a:r>
              <a:rPr lang="en" sz="1300">
                <a:latin typeface="Arial"/>
                <a:ea typeface="Arial"/>
                <a:cs typeface="Arial"/>
                <a:sym typeface="Arial"/>
              </a:rPr>
              <a:t> LCMs accelerate scientific discovery by integrating knowledge across disciplines, summarizing technical literature, and aiding in hypothesis development, making them invaluable for interdisciplinary teams and institutions.</a:t>
            </a:r>
            <a:endParaRPr sz="1300">
              <a:latin typeface="Arial"/>
              <a:ea typeface="Arial"/>
              <a:cs typeface="Arial"/>
              <a:sym typeface="Arial"/>
            </a:endParaRPr>
          </a:p>
          <a:p>
            <a:pPr indent="0" lvl="0" marL="0" rtl="0" algn="l">
              <a:spcBef>
                <a:spcPts val="1200"/>
              </a:spcBef>
              <a:spcAft>
                <a:spcPts val="1200"/>
              </a:spcAft>
              <a:buNone/>
            </a:pPr>
            <a:r>
              <a:t/>
            </a:r>
            <a:endParaRPr sz="2000"/>
          </a:p>
        </p:txBody>
      </p:sp>
      <p:pic>
        <p:nvPicPr>
          <p:cNvPr descr="Female Character Reading Literature Lying near Huge Books Pile. Young Woman Student or Bookworm Spend Time in Library (Provided by Getty Images)" id="231" name="Google Shape;231;p38"/>
          <p:cNvPicPr preferRelativeResize="0"/>
          <p:nvPr/>
        </p:nvPicPr>
        <p:blipFill>
          <a:blip r:embed="rId3">
            <a:alphaModFix/>
          </a:blip>
          <a:stretch>
            <a:fillRect/>
          </a:stretch>
        </p:blipFill>
        <p:spPr>
          <a:xfrm>
            <a:off x="6986675" y="754650"/>
            <a:ext cx="1358761" cy="831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Legal and Policy Analysis with LCMs</a:t>
            </a:r>
            <a:endParaRPr/>
          </a:p>
        </p:txBody>
      </p:sp>
      <p:sp>
        <p:nvSpPr>
          <p:cNvPr id="237" name="Google Shape;237;p39"/>
          <p:cNvSpPr txBox="1"/>
          <p:nvPr>
            <p:ph idx="1" type="body"/>
          </p:nvPr>
        </p:nvSpPr>
        <p:spPr>
          <a:xfrm>
            <a:off x="311700" y="1432300"/>
            <a:ext cx="8520600" cy="33540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Font typeface="Arial"/>
              <a:buChar char="●"/>
            </a:pPr>
            <a:r>
              <a:rPr b="1" lang="en" sz="1400">
                <a:latin typeface="Arial"/>
                <a:ea typeface="Arial"/>
                <a:cs typeface="Arial"/>
                <a:sym typeface="Arial"/>
              </a:rPr>
              <a:t>Policy Comparison:</a:t>
            </a:r>
            <a:r>
              <a:rPr lang="en" sz="1400">
                <a:latin typeface="Arial"/>
                <a:ea typeface="Arial"/>
                <a:cs typeface="Arial"/>
                <a:sym typeface="Arial"/>
              </a:rPr>
              <a:t> Evaluate legal texts across jurisdictions or languages to identify overlaps or gaps.</a:t>
            </a:r>
            <a:br>
              <a:rPr lang="en" sz="1400">
                <a:latin typeface="Arial"/>
                <a:ea typeface="Arial"/>
                <a:cs typeface="Arial"/>
                <a:sym typeface="Arial"/>
              </a:rPr>
            </a:b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b="1" lang="en" sz="1400">
                <a:latin typeface="Arial"/>
                <a:ea typeface="Arial"/>
                <a:cs typeface="Arial"/>
                <a:sym typeface="Arial"/>
              </a:rPr>
              <a:t>Legal Document Summarization:</a:t>
            </a:r>
            <a:r>
              <a:rPr lang="en" sz="1400">
                <a:latin typeface="Arial"/>
                <a:ea typeface="Arial"/>
                <a:cs typeface="Arial"/>
                <a:sym typeface="Arial"/>
              </a:rPr>
              <a:t> Condense rulings and contracts into concise briefs for faster comprehension.</a:t>
            </a:r>
            <a:br>
              <a:rPr lang="en" sz="1400">
                <a:latin typeface="Arial"/>
                <a:ea typeface="Arial"/>
                <a:cs typeface="Arial"/>
                <a:sym typeface="Arial"/>
              </a:rPr>
            </a:b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b="1" lang="en" sz="1400">
                <a:latin typeface="Arial"/>
                <a:ea typeface="Arial"/>
                <a:cs typeface="Arial"/>
                <a:sym typeface="Arial"/>
              </a:rPr>
              <a:t>Regulatory Compliance Monitoring:</a:t>
            </a:r>
            <a:r>
              <a:rPr lang="en" sz="1400">
                <a:latin typeface="Arial"/>
                <a:ea typeface="Arial"/>
                <a:cs typeface="Arial"/>
                <a:sym typeface="Arial"/>
              </a:rPr>
              <a:t> Extract and monitor legal clauses for updates or inconsistencies.</a:t>
            </a:r>
            <a:br>
              <a:rPr lang="en" sz="1400">
                <a:latin typeface="Arial"/>
                <a:ea typeface="Arial"/>
                <a:cs typeface="Arial"/>
                <a:sym typeface="Arial"/>
              </a:rPr>
            </a:br>
            <a:endParaRPr sz="1400">
              <a:latin typeface="Arial"/>
              <a:ea typeface="Arial"/>
              <a:cs typeface="Arial"/>
              <a:sym typeface="Arial"/>
            </a:endParaRPr>
          </a:p>
          <a:p>
            <a:pPr indent="0" lvl="0" marL="0" rtl="0" algn="l">
              <a:spcBef>
                <a:spcPts val="1200"/>
              </a:spcBef>
              <a:spcAft>
                <a:spcPts val="0"/>
              </a:spcAft>
              <a:buNone/>
            </a:pPr>
            <a:br>
              <a:rPr b="1" lang="en" sz="1400">
                <a:latin typeface="Arial"/>
                <a:ea typeface="Arial"/>
                <a:cs typeface="Arial"/>
                <a:sym typeface="Arial"/>
              </a:rPr>
            </a:br>
            <a:r>
              <a:rPr lang="en" sz="1400">
                <a:latin typeface="Arial"/>
                <a:ea typeface="Arial"/>
                <a:cs typeface="Arial"/>
                <a:sym typeface="Arial"/>
              </a:rPr>
              <a:t> LCMs enhance efficiency in legal workflows by handling complex language and long documents, allowing professionals to focus on strategy and informed decision-making.</a:t>
            </a:r>
            <a:endParaRPr sz="1400">
              <a:latin typeface="Arial"/>
              <a:ea typeface="Arial"/>
              <a:cs typeface="Arial"/>
              <a:sym typeface="Arial"/>
            </a:endParaRPr>
          </a:p>
          <a:p>
            <a:pPr indent="0" lvl="0" marL="0" rtl="0" algn="l">
              <a:spcBef>
                <a:spcPts val="1200"/>
              </a:spcBef>
              <a:spcAft>
                <a:spcPts val="1200"/>
              </a:spcAft>
              <a:buNone/>
            </a:pPr>
            <a:r>
              <a:t/>
            </a:r>
            <a:endParaRPr sz="2100"/>
          </a:p>
        </p:txBody>
      </p:sp>
      <p:pic>
        <p:nvPicPr>
          <p:cNvPr descr="Two lawyer discuss legal issues. Male characters present legal services. Concept of law, authority and lawyers (Provided by Getty Images)" id="238" name="Google Shape;238;p39"/>
          <p:cNvPicPr preferRelativeResize="0"/>
          <p:nvPr/>
        </p:nvPicPr>
        <p:blipFill>
          <a:blip r:embed="rId3">
            <a:alphaModFix/>
          </a:blip>
          <a:stretch>
            <a:fillRect/>
          </a:stretch>
        </p:blipFill>
        <p:spPr>
          <a:xfrm>
            <a:off x="6445450" y="259900"/>
            <a:ext cx="2125599" cy="1172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Human-AI Collaboration and Interactive Systems</a:t>
            </a:r>
            <a:endParaRPr/>
          </a:p>
        </p:txBody>
      </p:sp>
      <p:sp>
        <p:nvSpPr>
          <p:cNvPr id="244" name="Google Shape;244;p40"/>
          <p:cNvSpPr txBox="1"/>
          <p:nvPr>
            <p:ph idx="1" type="body"/>
          </p:nvPr>
        </p:nvSpPr>
        <p:spPr>
          <a:xfrm>
            <a:off x="311700" y="1680775"/>
            <a:ext cx="8520600" cy="33540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Font typeface="Arial"/>
              <a:buChar char="●"/>
            </a:pPr>
            <a:r>
              <a:rPr b="1" lang="en" sz="1400">
                <a:latin typeface="Arial"/>
                <a:ea typeface="Arial"/>
                <a:cs typeface="Arial"/>
                <a:sym typeface="Arial"/>
              </a:rPr>
              <a:t>Interactive Writing Tools:</a:t>
            </a:r>
            <a:r>
              <a:rPr lang="en" sz="1400">
                <a:latin typeface="Arial"/>
                <a:ea typeface="Arial"/>
                <a:cs typeface="Arial"/>
                <a:sym typeface="Arial"/>
              </a:rPr>
              <a:t> Offer suggestions to refine style, logic, and coherence in documents.</a:t>
            </a:r>
            <a:br>
              <a:rPr lang="en" sz="1400">
                <a:latin typeface="Arial"/>
                <a:ea typeface="Arial"/>
                <a:cs typeface="Arial"/>
                <a:sym typeface="Arial"/>
              </a:rPr>
            </a:b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b="1" lang="en" sz="1400">
                <a:latin typeface="Arial"/>
                <a:ea typeface="Arial"/>
                <a:cs typeface="Arial"/>
                <a:sym typeface="Arial"/>
              </a:rPr>
              <a:t>Conversational Agents:</a:t>
            </a:r>
            <a:r>
              <a:rPr lang="en" sz="1400">
                <a:latin typeface="Arial"/>
                <a:ea typeface="Arial"/>
                <a:cs typeface="Arial"/>
                <a:sym typeface="Arial"/>
              </a:rPr>
              <a:t> Power multilingual, context-aware customer service bots.</a:t>
            </a:r>
            <a:br>
              <a:rPr lang="en" sz="1400">
                <a:latin typeface="Arial"/>
                <a:ea typeface="Arial"/>
                <a:cs typeface="Arial"/>
                <a:sym typeface="Arial"/>
              </a:rPr>
            </a:b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b="1" lang="en" sz="1400">
                <a:latin typeface="Arial"/>
                <a:ea typeface="Arial"/>
                <a:cs typeface="Arial"/>
                <a:sym typeface="Arial"/>
              </a:rPr>
              <a:t>Collaborative Content Creation:</a:t>
            </a:r>
            <a:r>
              <a:rPr lang="en" sz="1400">
                <a:latin typeface="Arial"/>
                <a:ea typeface="Arial"/>
                <a:cs typeface="Arial"/>
                <a:sym typeface="Arial"/>
              </a:rPr>
              <a:t> Co-author documents while tracking structure and dependencies.</a:t>
            </a:r>
            <a:br>
              <a:rPr lang="en" sz="1400">
                <a:latin typeface="Arial"/>
                <a:ea typeface="Arial"/>
                <a:cs typeface="Arial"/>
                <a:sym typeface="Arial"/>
              </a:rPr>
            </a:br>
            <a:endParaRPr sz="1400">
              <a:latin typeface="Arial"/>
              <a:ea typeface="Arial"/>
              <a:cs typeface="Arial"/>
              <a:sym typeface="Arial"/>
            </a:endParaRPr>
          </a:p>
          <a:p>
            <a:pPr indent="0" lvl="0" marL="0" rtl="0" algn="l">
              <a:spcBef>
                <a:spcPts val="1200"/>
              </a:spcBef>
              <a:spcAft>
                <a:spcPts val="0"/>
              </a:spcAft>
              <a:buClr>
                <a:schemeClr val="dk1"/>
              </a:buClr>
              <a:buSzPts val="1100"/>
              <a:buFont typeface="Arial"/>
              <a:buNone/>
            </a:pPr>
            <a:br>
              <a:rPr b="1" lang="en" sz="1400">
                <a:latin typeface="Arial"/>
                <a:ea typeface="Arial"/>
                <a:cs typeface="Arial"/>
                <a:sym typeface="Arial"/>
              </a:rPr>
            </a:br>
            <a:r>
              <a:rPr lang="en" sz="1400">
                <a:latin typeface="Arial"/>
                <a:ea typeface="Arial"/>
                <a:cs typeface="Arial"/>
                <a:sym typeface="Arial"/>
              </a:rPr>
              <a:t> LCMs enable trustworthy, explainable, and context-aware interactions that improve productivity and creativity in content creation and decision-support systems.</a:t>
            </a:r>
            <a:endParaRPr sz="1400">
              <a:latin typeface="Arial"/>
              <a:ea typeface="Arial"/>
              <a:cs typeface="Arial"/>
              <a:sym typeface="Arial"/>
            </a:endParaRPr>
          </a:p>
          <a:p>
            <a:pPr indent="0" lvl="0" marL="0" rtl="0" algn="l">
              <a:spcBef>
                <a:spcPts val="1200"/>
              </a:spcBef>
              <a:spcAft>
                <a:spcPts val="1200"/>
              </a:spcAft>
              <a:buNone/>
            </a:pPr>
            <a:r>
              <a:t/>
            </a:r>
            <a:endParaRPr/>
          </a:p>
        </p:txBody>
      </p:sp>
      <p:pic>
        <p:nvPicPr>
          <p:cNvPr descr="Cooperation and partnership between robot and human (Provided by Getty Images)" id="245" name="Google Shape;245;p40"/>
          <p:cNvPicPr preferRelativeResize="0"/>
          <p:nvPr/>
        </p:nvPicPr>
        <p:blipFill>
          <a:blip r:embed="rId3">
            <a:alphaModFix/>
          </a:blip>
          <a:stretch>
            <a:fillRect/>
          </a:stretch>
        </p:blipFill>
        <p:spPr>
          <a:xfrm>
            <a:off x="7571450" y="3908200"/>
            <a:ext cx="1445699" cy="1032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Personalized Recommendations and Content Curation</a:t>
            </a:r>
            <a:endParaRPr/>
          </a:p>
        </p:txBody>
      </p:sp>
      <p:sp>
        <p:nvSpPr>
          <p:cNvPr id="251" name="Google Shape;251;p41"/>
          <p:cNvSpPr txBox="1"/>
          <p:nvPr>
            <p:ph idx="1" type="body"/>
          </p:nvPr>
        </p:nvSpPr>
        <p:spPr>
          <a:xfrm>
            <a:off x="311700" y="1404675"/>
            <a:ext cx="8520600" cy="33540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None/>
            </a:pPr>
            <a:r>
              <a:t/>
            </a:r>
            <a:endParaRPr b="1" sz="1400">
              <a:latin typeface="Arial"/>
              <a:ea typeface="Arial"/>
              <a:cs typeface="Arial"/>
              <a:sym typeface="Arial"/>
            </a:endParaRPr>
          </a:p>
          <a:p>
            <a:pPr indent="-317500" lvl="0" marL="457200" rtl="0" algn="l">
              <a:spcBef>
                <a:spcPts val="1200"/>
              </a:spcBef>
              <a:spcAft>
                <a:spcPts val="0"/>
              </a:spcAft>
              <a:buSzPts val="1400"/>
              <a:buFont typeface="Arial"/>
              <a:buChar char="●"/>
            </a:pPr>
            <a:r>
              <a:rPr b="1" lang="en" sz="1400">
                <a:latin typeface="Arial"/>
                <a:ea typeface="Arial"/>
                <a:cs typeface="Arial"/>
                <a:sym typeface="Arial"/>
              </a:rPr>
              <a:t>Contextual Media Suggestions:</a:t>
            </a:r>
            <a:r>
              <a:rPr lang="en" sz="1400">
                <a:latin typeface="Arial"/>
                <a:ea typeface="Arial"/>
                <a:cs typeface="Arial"/>
                <a:sym typeface="Arial"/>
              </a:rPr>
              <a:t> Recommend content based on thematic understanding rather than keywords.</a:t>
            </a:r>
            <a:br>
              <a:rPr lang="en" sz="1400">
                <a:latin typeface="Arial"/>
                <a:ea typeface="Arial"/>
                <a:cs typeface="Arial"/>
                <a:sym typeface="Arial"/>
              </a:rPr>
            </a:b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b="1" lang="en" sz="1400">
                <a:latin typeface="Arial"/>
                <a:ea typeface="Arial"/>
                <a:cs typeface="Arial"/>
                <a:sym typeface="Arial"/>
              </a:rPr>
              <a:t>E-Commerce Curation:</a:t>
            </a:r>
            <a:r>
              <a:rPr lang="en" sz="1400">
                <a:latin typeface="Arial"/>
                <a:ea typeface="Arial"/>
                <a:cs typeface="Arial"/>
                <a:sym typeface="Arial"/>
              </a:rPr>
              <a:t> Match conceptually related products to user behavior and preferences.</a:t>
            </a:r>
            <a:endParaRPr sz="1400">
              <a:latin typeface="Arial"/>
              <a:ea typeface="Arial"/>
              <a:cs typeface="Arial"/>
              <a:sym typeface="Arial"/>
            </a:endParaRPr>
          </a:p>
          <a:p>
            <a:pPr indent="0" lvl="0" marL="0" rtl="0" algn="l">
              <a:spcBef>
                <a:spcPts val="1200"/>
              </a:spcBef>
              <a:spcAft>
                <a:spcPts val="0"/>
              </a:spcAft>
              <a:buNone/>
            </a:pPr>
            <a:r>
              <a:t/>
            </a:r>
            <a:endParaRPr sz="1400">
              <a:latin typeface="Arial"/>
              <a:ea typeface="Arial"/>
              <a:cs typeface="Arial"/>
              <a:sym typeface="Arial"/>
            </a:endParaRPr>
          </a:p>
          <a:p>
            <a:pPr indent="0" lvl="0" marL="0" rtl="0" algn="l">
              <a:spcBef>
                <a:spcPts val="1200"/>
              </a:spcBef>
              <a:spcAft>
                <a:spcPts val="0"/>
              </a:spcAft>
              <a:buNone/>
            </a:pPr>
            <a:r>
              <a:rPr lang="en" sz="1400">
                <a:latin typeface="Arial"/>
                <a:ea typeface="Arial"/>
                <a:cs typeface="Arial"/>
                <a:sym typeface="Arial"/>
              </a:rPr>
              <a:t> Unlike traditional systems, LCMs reason over user intent and content relationships, enabling more nuanced, personalized recommendations in media and retail domains.</a:t>
            </a:r>
            <a:endParaRPr sz="1400">
              <a:latin typeface="Arial"/>
              <a:ea typeface="Arial"/>
              <a:cs typeface="Arial"/>
              <a:sym typeface="Arial"/>
            </a:endParaRPr>
          </a:p>
          <a:p>
            <a:pPr indent="0" lvl="0" marL="0" rtl="0" algn="l">
              <a:spcBef>
                <a:spcPts val="1200"/>
              </a:spcBef>
              <a:spcAft>
                <a:spcPts val="1200"/>
              </a:spcAft>
              <a:buNone/>
            </a:pPr>
            <a:r>
              <a:t/>
            </a:r>
            <a:endParaRPr/>
          </a:p>
        </p:txBody>
      </p:sp>
      <p:pic>
        <p:nvPicPr>
          <p:cNvPr descr="Article, content writing gray icon (Provided by Getty Images)" id="252" name="Google Shape;252;p41"/>
          <p:cNvPicPr preferRelativeResize="0"/>
          <p:nvPr/>
        </p:nvPicPr>
        <p:blipFill>
          <a:blip r:embed="rId3">
            <a:alphaModFix/>
          </a:blip>
          <a:stretch>
            <a:fillRect/>
          </a:stretch>
        </p:blipFill>
        <p:spPr>
          <a:xfrm>
            <a:off x="7122475" y="3734200"/>
            <a:ext cx="1111475" cy="9374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245600"/>
            <a:ext cx="85206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Workflow of LCMs</a:t>
            </a:r>
            <a:endParaRPr sz="3580"/>
          </a:p>
        </p:txBody>
      </p:sp>
      <p:pic>
        <p:nvPicPr>
          <p:cNvPr id="75" name="Google Shape;75;p15"/>
          <p:cNvPicPr preferRelativeResize="0"/>
          <p:nvPr/>
        </p:nvPicPr>
        <p:blipFill>
          <a:blip r:embed="rId3">
            <a:alphaModFix/>
          </a:blip>
          <a:stretch>
            <a:fillRect/>
          </a:stretch>
        </p:blipFill>
        <p:spPr>
          <a:xfrm>
            <a:off x="2348163" y="2397350"/>
            <a:ext cx="4447675" cy="2638550"/>
          </a:xfrm>
          <a:prstGeom prst="rect">
            <a:avLst/>
          </a:prstGeom>
          <a:noFill/>
          <a:ln>
            <a:noFill/>
          </a:ln>
        </p:spPr>
      </p:pic>
      <p:sp>
        <p:nvSpPr>
          <p:cNvPr id="76" name="Google Shape;76;p15"/>
          <p:cNvSpPr txBox="1"/>
          <p:nvPr/>
        </p:nvSpPr>
        <p:spPr>
          <a:xfrm>
            <a:off x="427800" y="747500"/>
            <a:ext cx="8404500" cy="36048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LCMs operate on </a:t>
            </a:r>
            <a:r>
              <a:rPr b="1" lang="en" sz="1500">
                <a:solidFill>
                  <a:schemeClr val="dk1"/>
                </a:solidFill>
                <a:latin typeface="Open Sans"/>
                <a:ea typeface="Open Sans"/>
                <a:cs typeface="Open Sans"/>
                <a:sym typeface="Open Sans"/>
              </a:rPr>
              <a:t>concepts</a:t>
            </a:r>
            <a:r>
              <a:rPr lang="en" sz="1500">
                <a:solidFill>
                  <a:schemeClr val="dk1"/>
                </a:solidFill>
                <a:latin typeface="Open Sans"/>
                <a:ea typeface="Open Sans"/>
                <a:cs typeface="Open Sans"/>
                <a:sym typeface="Open Sans"/>
              </a:rPr>
              <a:t>! Complete thoughts or ideas, instead of individual tokens.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This allows them to maintain local context and global coherence, producing more meaningful outputs.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Concepts are encoded as vectors in a semantic space, enabling the model to predict logical next concepts and maintain narrative flow.</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This approach excels in generating long-form content by capturing both short-term and long-term dependencies, ensuring consistent and coherent storytelling.</a:t>
            </a:r>
            <a:endParaRPr sz="1500">
              <a:solidFill>
                <a:schemeClr val="dk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Fraud Detection and Financial Analysis</a:t>
            </a:r>
            <a:endParaRPr/>
          </a:p>
        </p:txBody>
      </p:sp>
      <p:sp>
        <p:nvSpPr>
          <p:cNvPr id="258" name="Google Shape;258;p4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0"/>
              </a:spcAft>
              <a:buNone/>
            </a:pPr>
            <a:r>
              <a:t/>
            </a:r>
            <a:endParaRPr b="1" sz="1400">
              <a:latin typeface="Arial"/>
              <a:ea typeface="Arial"/>
              <a:cs typeface="Arial"/>
              <a:sym typeface="Arial"/>
            </a:endParaRPr>
          </a:p>
          <a:p>
            <a:pPr indent="-317500" lvl="0" marL="457200" rtl="0" algn="l">
              <a:spcBef>
                <a:spcPts val="1200"/>
              </a:spcBef>
              <a:spcAft>
                <a:spcPts val="0"/>
              </a:spcAft>
              <a:buSzPts val="1400"/>
              <a:buFont typeface="Arial"/>
              <a:buChar char="●"/>
            </a:pPr>
            <a:r>
              <a:rPr b="1" lang="en" sz="1400">
                <a:latin typeface="Arial"/>
                <a:ea typeface="Arial"/>
                <a:cs typeface="Arial"/>
                <a:sym typeface="Arial"/>
              </a:rPr>
              <a:t>Anomaly Detection in Transactions:</a:t>
            </a:r>
            <a:r>
              <a:rPr lang="en" sz="1400">
                <a:latin typeface="Arial"/>
                <a:ea typeface="Arial"/>
                <a:cs typeface="Arial"/>
                <a:sym typeface="Arial"/>
              </a:rPr>
              <a:t> Identify suspicious or semantically inconsistent financial behavior.</a:t>
            </a:r>
            <a:br>
              <a:rPr lang="en" sz="1400">
                <a:latin typeface="Arial"/>
                <a:ea typeface="Arial"/>
                <a:cs typeface="Arial"/>
                <a:sym typeface="Arial"/>
              </a:rPr>
            </a:b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b="1" lang="en" sz="1400">
                <a:latin typeface="Arial"/>
                <a:ea typeface="Arial"/>
                <a:cs typeface="Arial"/>
                <a:sym typeface="Arial"/>
              </a:rPr>
              <a:t>Summarization of Financial Reports:</a:t>
            </a:r>
            <a:r>
              <a:rPr lang="en" sz="1400">
                <a:latin typeface="Arial"/>
                <a:ea typeface="Arial"/>
                <a:cs typeface="Arial"/>
                <a:sym typeface="Arial"/>
              </a:rPr>
              <a:t> Create actionable insights from lengthy documents.</a:t>
            </a:r>
            <a:br>
              <a:rPr lang="en" sz="1400">
                <a:latin typeface="Arial"/>
                <a:ea typeface="Arial"/>
                <a:cs typeface="Arial"/>
                <a:sym typeface="Arial"/>
              </a:rPr>
            </a:b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b="1" lang="en" sz="1400">
                <a:latin typeface="Arial"/>
                <a:ea typeface="Arial"/>
                <a:cs typeface="Arial"/>
                <a:sym typeface="Arial"/>
              </a:rPr>
              <a:t>Enhanced Risk Management:</a:t>
            </a:r>
            <a:r>
              <a:rPr lang="en" sz="1400">
                <a:latin typeface="Arial"/>
                <a:ea typeface="Arial"/>
                <a:cs typeface="Arial"/>
                <a:sym typeface="Arial"/>
              </a:rPr>
              <a:t> Detect complex financial patterns for informed investment decisions.</a:t>
            </a:r>
            <a:endParaRPr sz="1400">
              <a:latin typeface="Arial"/>
              <a:ea typeface="Arial"/>
              <a:cs typeface="Arial"/>
              <a:sym typeface="Arial"/>
            </a:endParaRPr>
          </a:p>
          <a:p>
            <a:pPr indent="0" lvl="0" marL="0" rtl="0" algn="l">
              <a:spcBef>
                <a:spcPts val="1200"/>
              </a:spcBef>
              <a:spcAft>
                <a:spcPts val="1200"/>
              </a:spcAft>
              <a:buNone/>
            </a:pPr>
            <a:br>
              <a:rPr b="1" lang="en" sz="1400">
                <a:latin typeface="Arial"/>
                <a:ea typeface="Arial"/>
                <a:cs typeface="Arial"/>
                <a:sym typeface="Arial"/>
              </a:rPr>
            </a:br>
            <a:r>
              <a:rPr lang="en" sz="1400">
                <a:latin typeface="Arial"/>
                <a:ea typeface="Arial"/>
                <a:cs typeface="Arial"/>
                <a:sym typeface="Arial"/>
              </a:rPr>
              <a:t> LCMs enhance security and decision-making in finance by uncovering semantic inconsistencies, summarizing data-rich reports, and identifying market trends with high accuracy.</a:t>
            </a:r>
            <a:endParaRPr sz="1400"/>
          </a:p>
        </p:txBody>
      </p:sp>
      <p:pic>
        <p:nvPicPr>
          <p:cNvPr descr="Competition scam blue flat design long shadow glyph icon. Money deposit fraud. Fake prize scamming. Upfront payment. Financial scamming. Fraudulent scheme. Vector silhouette illustration (Provided by Getty Images)" id="259" name="Google Shape;259;p42"/>
          <p:cNvPicPr preferRelativeResize="0"/>
          <p:nvPr/>
        </p:nvPicPr>
        <p:blipFill rotWithShape="1">
          <a:blip r:embed="rId3">
            <a:alphaModFix/>
          </a:blip>
          <a:srcRect b="27494" l="0" r="0" t="0"/>
          <a:stretch/>
        </p:blipFill>
        <p:spPr>
          <a:xfrm>
            <a:off x="6969750" y="185425"/>
            <a:ext cx="1689851" cy="12252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6959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a:t>How LCMs Transform NLP Processing</a:t>
            </a:r>
            <a:endParaRPr sz="3200"/>
          </a:p>
        </p:txBody>
      </p:sp>
      <p:pic>
        <p:nvPicPr>
          <p:cNvPr id="265" name="Google Shape;265;p43" title="Screenshot 2025-05-06 at 3.01.56 AM.png"/>
          <p:cNvPicPr preferRelativeResize="0"/>
          <p:nvPr/>
        </p:nvPicPr>
        <p:blipFill>
          <a:blip r:embed="rId3">
            <a:alphaModFix/>
          </a:blip>
          <a:stretch>
            <a:fillRect/>
          </a:stretch>
        </p:blipFill>
        <p:spPr>
          <a:xfrm>
            <a:off x="191413" y="1584750"/>
            <a:ext cx="8761175" cy="3067575"/>
          </a:xfrm>
          <a:prstGeom prst="rect">
            <a:avLst/>
          </a:prstGeom>
          <a:noFill/>
          <a:ln>
            <a:noFill/>
          </a:ln>
        </p:spPr>
      </p:pic>
      <p:sp>
        <p:nvSpPr>
          <p:cNvPr id="266" name="Google Shape;266;p43"/>
          <p:cNvSpPr txBox="1"/>
          <p:nvPr>
            <p:ph type="title"/>
          </p:nvPr>
        </p:nvSpPr>
        <p:spPr>
          <a:xfrm>
            <a:off x="311700" y="935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Implications of LCMs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990"/>
              <a:buFont typeface="Arial"/>
              <a:buNone/>
            </a:pPr>
            <a:r>
              <a:rPr b="1" lang="en" sz="3000"/>
              <a:t>Research Implications</a:t>
            </a:r>
            <a:endParaRPr b="1" sz="3000"/>
          </a:p>
          <a:p>
            <a:pPr indent="0" lvl="0" marL="0" rtl="0" algn="l">
              <a:spcBef>
                <a:spcPts val="0"/>
              </a:spcBef>
              <a:spcAft>
                <a:spcPts val="0"/>
              </a:spcAft>
              <a:buSzPts val="990"/>
              <a:buNone/>
            </a:pPr>
            <a:r>
              <a:t/>
            </a:r>
            <a:endParaRPr sz="3780"/>
          </a:p>
        </p:txBody>
      </p:sp>
      <p:sp>
        <p:nvSpPr>
          <p:cNvPr id="272" name="Google Shape;272;p44"/>
          <p:cNvSpPr txBox="1"/>
          <p:nvPr>
            <p:ph idx="1" type="body"/>
          </p:nvPr>
        </p:nvSpPr>
        <p:spPr>
          <a:xfrm>
            <a:off x="311700" y="7855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latin typeface="Economica"/>
                <a:ea typeface="Economica"/>
                <a:cs typeface="Economica"/>
                <a:sym typeface="Economica"/>
              </a:rPr>
              <a:t>1. Redefining NLP Frameworks</a:t>
            </a:r>
            <a:endParaRPr b="1" sz="2100">
              <a:latin typeface="Economica"/>
              <a:ea typeface="Economica"/>
              <a:cs typeface="Economica"/>
              <a:sym typeface="Economica"/>
            </a:endParaRPr>
          </a:p>
          <a:p>
            <a:pPr indent="0" lvl="0" marL="0" rtl="0" algn="l">
              <a:spcBef>
                <a:spcPts val="0"/>
              </a:spcBef>
              <a:spcAft>
                <a:spcPts val="0"/>
              </a:spcAft>
              <a:buNone/>
            </a:pPr>
            <a:r>
              <a:rPr b="1" lang="en" sz="2100">
                <a:latin typeface="Economica"/>
                <a:ea typeface="Economica"/>
                <a:cs typeface="Economica"/>
                <a:sym typeface="Economica"/>
              </a:rPr>
              <a:t>Research Opportunity</a:t>
            </a:r>
            <a:r>
              <a:rPr lang="en" sz="2100">
                <a:latin typeface="Economica"/>
                <a:ea typeface="Economica"/>
                <a:cs typeface="Economica"/>
                <a:sym typeface="Economica"/>
              </a:rPr>
              <a:t>: Develop next-generation architectures combining:</a:t>
            </a:r>
            <a:endParaRPr sz="21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Transformer-based encoders with diffusion-based decoders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Concept-level reasoning with token-level precision</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Causal and non-causal modeling approaches</a:t>
            </a:r>
            <a:endParaRPr sz="2000">
              <a:latin typeface="Economica"/>
              <a:ea typeface="Economica"/>
              <a:cs typeface="Economica"/>
              <a:sym typeface="Economica"/>
            </a:endParaRPr>
          </a:p>
          <a:p>
            <a:pPr indent="0" lvl="0" marL="457200" rtl="0" algn="l">
              <a:spcBef>
                <a:spcPts val="0"/>
              </a:spcBef>
              <a:spcAft>
                <a:spcPts val="0"/>
              </a:spcAft>
              <a:buNone/>
            </a:pPr>
            <a:r>
              <a:t/>
            </a:r>
            <a:endParaRPr sz="2000">
              <a:latin typeface="Economica"/>
              <a:ea typeface="Economica"/>
              <a:cs typeface="Economica"/>
              <a:sym typeface="Economica"/>
            </a:endParaRPr>
          </a:p>
          <a:p>
            <a:pPr indent="0" lvl="0" marL="0" rtl="0" algn="l">
              <a:spcBef>
                <a:spcPts val="0"/>
              </a:spcBef>
              <a:spcAft>
                <a:spcPts val="0"/>
              </a:spcAft>
              <a:buNone/>
            </a:pPr>
            <a:r>
              <a:rPr b="1" lang="en" sz="2100">
                <a:latin typeface="Economica"/>
                <a:ea typeface="Economica"/>
                <a:cs typeface="Economica"/>
                <a:sym typeface="Economica"/>
              </a:rPr>
              <a:t>Benchmark Innovation</a:t>
            </a:r>
            <a:r>
              <a:rPr lang="en" sz="2100">
                <a:latin typeface="Economica"/>
                <a:ea typeface="Economica"/>
                <a:cs typeface="Economica"/>
                <a:sym typeface="Economica"/>
              </a:rPr>
              <a:t>: Create evaluation frameworks measuring semantic coherence across</a:t>
            </a:r>
            <a:endParaRPr sz="2100">
              <a:latin typeface="Economica"/>
              <a:ea typeface="Economica"/>
              <a:cs typeface="Economica"/>
              <a:sym typeface="Economica"/>
            </a:endParaRPr>
          </a:p>
          <a:p>
            <a:pPr indent="0" lvl="0" marL="0" rtl="0" algn="l">
              <a:spcBef>
                <a:spcPts val="0"/>
              </a:spcBef>
              <a:spcAft>
                <a:spcPts val="0"/>
              </a:spcAft>
              <a:buNone/>
            </a:pPr>
            <a:r>
              <a:rPr lang="en" sz="2100">
                <a:latin typeface="Economica"/>
                <a:ea typeface="Economica"/>
                <a:cs typeface="Economica"/>
                <a:sym typeface="Economica"/>
              </a:rPr>
              <a:t>long contexts</a:t>
            </a:r>
            <a:endParaRPr sz="2100">
              <a:latin typeface="Economica"/>
              <a:ea typeface="Economica"/>
              <a:cs typeface="Economica"/>
              <a:sym typeface="Economica"/>
            </a:endParaRPr>
          </a:p>
          <a:p>
            <a:pPr indent="0" lvl="0" marL="0" rtl="0" algn="l">
              <a:spcBef>
                <a:spcPts val="0"/>
              </a:spcBef>
              <a:spcAft>
                <a:spcPts val="0"/>
              </a:spcAft>
              <a:buNone/>
            </a:pPr>
            <a:r>
              <a:t/>
            </a:r>
            <a:endParaRPr sz="2100">
              <a:latin typeface="Economica"/>
              <a:ea typeface="Economica"/>
              <a:cs typeface="Economica"/>
              <a:sym typeface="Economica"/>
            </a:endParaRPr>
          </a:p>
          <a:p>
            <a:pPr indent="0" lvl="0" marL="0" rtl="0" algn="l">
              <a:spcBef>
                <a:spcPts val="0"/>
              </a:spcBef>
              <a:spcAft>
                <a:spcPts val="0"/>
              </a:spcAft>
              <a:buNone/>
            </a:pPr>
            <a:r>
              <a:rPr b="1" lang="en" sz="2100">
                <a:latin typeface="Economica"/>
                <a:ea typeface="Economica"/>
                <a:cs typeface="Economica"/>
                <a:sym typeface="Economica"/>
              </a:rPr>
              <a:t>Teaching Potential</a:t>
            </a:r>
            <a:r>
              <a:rPr lang="en" sz="2100">
                <a:latin typeface="Economica"/>
                <a:ea typeface="Economica"/>
                <a:cs typeface="Economica"/>
                <a:sym typeface="Economica"/>
              </a:rPr>
              <a:t>: Foundation for advanced NLP courses on concept-level language modeling</a:t>
            </a:r>
            <a:endParaRPr sz="2100">
              <a:latin typeface="Economica"/>
              <a:ea typeface="Economica"/>
              <a:cs typeface="Economica"/>
              <a:sym typeface="Economica"/>
            </a:endParaRPr>
          </a:p>
          <a:p>
            <a:pPr indent="0" lvl="0" marL="0" rtl="0" algn="l">
              <a:spcBef>
                <a:spcPts val="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idx="1" type="body"/>
          </p:nvPr>
        </p:nvSpPr>
        <p:spPr>
          <a:xfrm>
            <a:off x="311700" y="151500"/>
            <a:ext cx="8520600" cy="40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latin typeface="Economica"/>
                <a:ea typeface="Economica"/>
                <a:cs typeface="Economica"/>
                <a:sym typeface="Economica"/>
              </a:rPr>
              <a:t>2. Interdisciplinary Research Applications</a:t>
            </a:r>
            <a:endParaRPr b="1"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Cross-Domain Knowledge Transfer</a:t>
            </a:r>
            <a:r>
              <a:rPr lang="en" sz="2000">
                <a:latin typeface="Economica"/>
                <a:ea typeface="Economica"/>
                <a:cs typeface="Economica"/>
                <a:sym typeface="Economica"/>
              </a:rPr>
              <a:t>:</a:t>
            </a:r>
            <a:r>
              <a:rPr lang="en" sz="2000">
                <a:latin typeface="Economica"/>
                <a:ea typeface="Economica"/>
                <a:cs typeface="Economica"/>
                <a:sym typeface="Economica"/>
              </a:rPr>
              <a:t> Generate hypotheses linking findings across disciplines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Example</a:t>
            </a:r>
            <a:r>
              <a:rPr lang="en" sz="2000">
                <a:latin typeface="Economica"/>
                <a:ea typeface="Economica"/>
                <a:cs typeface="Economica"/>
                <a:sym typeface="Economica"/>
              </a:rPr>
              <a:t>: Meta AI's recent work connecting protein folding predictions with language model representations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Research Direction</a:t>
            </a:r>
            <a:r>
              <a:rPr lang="en" sz="2000">
                <a:latin typeface="Economica"/>
                <a:ea typeface="Economica"/>
                <a:cs typeface="Economica"/>
                <a:sym typeface="Economica"/>
              </a:rPr>
              <a:t>: Unified embedding spaces across scientific literature, creating bridges between domain-specific terminology</a:t>
            </a:r>
            <a:endParaRPr sz="2000">
              <a:latin typeface="Economica"/>
              <a:ea typeface="Economica"/>
              <a:cs typeface="Economica"/>
              <a:sym typeface="Economica"/>
            </a:endParaRPr>
          </a:p>
          <a:p>
            <a:pPr indent="0" lvl="0" marL="457200" rtl="0" algn="l">
              <a:spcBef>
                <a:spcPts val="0"/>
              </a:spcBef>
              <a:spcAft>
                <a:spcPts val="0"/>
              </a:spcAft>
              <a:buNone/>
            </a:pPr>
            <a:r>
              <a:t/>
            </a:r>
            <a:endParaRPr sz="2000">
              <a:latin typeface="Economica"/>
              <a:ea typeface="Economica"/>
              <a:cs typeface="Economica"/>
              <a:sym typeface="Economica"/>
            </a:endParaRPr>
          </a:p>
          <a:p>
            <a:pPr indent="0" lvl="0" marL="0" rtl="0" algn="l">
              <a:spcBef>
                <a:spcPts val="0"/>
              </a:spcBef>
              <a:spcAft>
                <a:spcPts val="0"/>
              </a:spcAft>
              <a:buNone/>
            </a:pPr>
            <a:r>
              <a:rPr b="1" lang="en" sz="2000">
                <a:latin typeface="Economica"/>
                <a:ea typeface="Economica"/>
                <a:cs typeface="Economica"/>
                <a:sym typeface="Economica"/>
              </a:rPr>
              <a:t>3. Semantic Representation Innovations</a:t>
            </a:r>
            <a:endParaRPr b="1"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Hierarchical Embeddings</a:t>
            </a:r>
            <a:r>
              <a:rPr lang="en" sz="2000">
                <a:latin typeface="Economica"/>
                <a:ea typeface="Economica"/>
                <a:cs typeface="Economica"/>
                <a:sym typeface="Economica"/>
              </a:rPr>
              <a:t>: Sentence → Paragraph → Section → Document</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Domain-Specific Vectors</a:t>
            </a:r>
            <a:r>
              <a:rPr lang="en" sz="2000">
                <a:latin typeface="Economica"/>
                <a:ea typeface="Economica"/>
                <a:cs typeface="Economica"/>
                <a:sym typeface="Economica"/>
              </a:rPr>
              <a:t>: Legal, medical, and technical conceptual embeddings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Research Challenge</a:t>
            </a:r>
            <a:r>
              <a:rPr lang="en" sz="2000">
                <a:latin typeface="Economica"/>
                <a:ea typeface="Economica"/>
                <a:cs typeface="Economica"/>
                <a:sym typeface="Economica"/>
              </a:rPr>
              <a:t>: Optimizing for both granularity and generalization in concept space</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Example</a:t>
            </a:r>
            <a:r>
              <a:rPr lang="en" sz="2000">
                <a:latin typeface="Economica"/>
                <a:ea typeface="Economica"/>
                <a:cs typeface="Economica"/>
                <a:sym typeface="Economica"/>
              </a:rPr>
              <a:t>: Google's MUM architecture adapted for concept-level understanding in multitask settings</a:t>
            </a:r>
            <a:endParaRPr sz="2000">
              <a:latin typeface="Economica"/>
              <a:ea typeface="Economica"/>
              <a:cs typeface="Economica"/>
              <a:sym typeface="Economica"/>
            </a:endParaRPr>
          </a:p>
          <a:p>
            <a:pPr indent="0" lvl="0" marL="0" rtl="0" algn="l">
              <a:spcBef>
                <a:spcPts val="0"/>
              </a:spcBef>
              <a:spcAft>
                <a:spcPts val="1200"/>
              </a:spcAft>
              <a:buNone/>
            </a:pPr>
            <a:r>
              <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idx="1" type="body"/>
          </p:nvPr>
        </p:nvSpPr>
        <p:spPr>
          <a:xfrm>
            <a:off x="311700" y="501050"/>
            <a:ext cx="8520600" cy="372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rgbClr val="000000"/>
                </a:solidFill>
                <a:latin typeface="Economica"/>
                <a:ea typeface="Economica"/>
                <a:cs typeface="Economica"/>
                <a:sym typeface="Economica"/>
              </a:rPr>
              <a:t>4. Explainability and Ethical AI</a:t>
            </a:r>
            <a:endParaRPr b="1" sz="2000">
              <a:solidFill>
                <a:srgbClr val="000000"/>
              </a:solidFill>
              <a:latin typeface="Economica"/>
              <a:ea typeface="Economica"/>
              <a:cs typeface="Economica"/>
              <a:sym typeface="Economica"/>
            </a:endParaRPr>
          </a:p>
          <a:p>
            <a:pPr indent="-355600" lvl="0" marL="457200" rtl="0" algn="l">
              <a:lnSpc>
                <a:spcPct val="100000"/>
              </a:lnSpc>
              <a:spcBef>
                <a:spcPts val="0"/>
              </a:spcBef>
              <a:spcAft>
                <a:spcPts val="0"/>
              </a:spcAft>
              <a:buClr>
                <a:srgbClr val="000000"/>
              </a:buClr>
              <a:buSzPts val="2000"/>
              <a:buFont typeface="Economica"/>
              <a:buChar char="●"/>
            </a:pPr>
            <a:r>
              <a:rPr b="1" lang="en" sz="2000">
                <a:solidFill>
                  <a:srgbClr val="000000"/>
                </a:solidFill>
                <a:latin typeface="Economica"/>
                <a:ea typeface="Economica"/>
                <a:cs typeface="Economica"/>
                <a:sym typeface="Economica"/>
              </a:rPr>
              <a:t>Interpretability Research</a:t>
            </a:r>
            <a:r>
              <a:rPr lang="en" sz="2000">
                <a:solidFill>
                  <a:srgbClr val="000000"/>
                </a:solidFill>
                <a:latin typeface="Economica"/>
                <a:ea typeface="Economica"/>
                <a:cs typeface="Economica"/>
                <a:sym typeface="Economica"/>
              </a:rPr>
              <a:t>: Visualizing concept paths in reasoning</a:t>
            </a:r>
            <a:endParaRPr sz="2000">
              <a:solidFill>
                <a:srgbClr val="000000"/>
              </a:solidFill>
              <a:latin typeface="Economica"/>
              <a:ea typeface="Economica"/>
              <a:cs typeface="Economica"/>
              <a:sym typeface="Economica"/>
            </a:endParaRPr>
          </a:p>
          <a:p>
            <a:pPr indent="-355600" lvl="0" marL="457200" rtl="0" algn="l">
              <a:lnSpc>
                <a:spcPct val="100000"/>
              </a:lnSpc>
              <a:spcBef>
                <a:spcPts val="0"/>
              </a:spcBef>
              <a:spcAft>
                <a:spcPts val="0"/>
              </a:spcAft>
              <a:buClr>
                <a:srgbClr val="000000"/>
              </a:buClr>
              <a:buSzPts val="2000"/>
              <a:buFont typeface="Economica"/>
              <a:buChar char="●"/>
            </a:pPr>
            <a:r>
              <a:rPr b="1" lang="en" sz="2000">
                <a:solidFill>
                  <a:srgbClr val="000000"/>
                </a:solidFill>
                <a:latin typeface="Economica"/>
                <a:ea typeface="Economica"/>
                <a:cs typeface="Economica"/>
                <a:sym typeface="Economica"/>
              </a:rPr>
              <a:t>Alignment Techniques</a:t>
            </a:r>
            <a:r>
              <a:rPr lang="en" sz="2000">
                <a:solidFill>
                  <a:srgbClr val="000000"/>
                </a:solidFill>
                <a:latin typeface="Economica"/>
                <a:ea typeface="Economica"/>
                <a:cs typeface="Economica"/>
                <a:sym typeface="Economica"/>
              </a:rPr>
              <a:t>: Using concept-level feedback for constitutional AI</a:t>
            </a:r>
            <a:endParaRPr sz="2000">
              <a:solidFill>
                <a:srgbClr val="000000"/>
              </a:solidFill>
              <a:latin typeface="Economica"/>
              <a:ea typeface="Economica"/>
              <a:cs typeface="Economica"/>
              <a:sym typeface="Economica"/>
            </a:endParaRPr>
          </a:p>
          <a:p>
            <a:pPr indent="-355600" lvl="0" marL="457200" rtl="0" algn="l">
              <a:lnSpc>
                <a:spcPct val="100000"/>
              </a:lnSpc>
              <a:spcBef>
                <a:spcPts val="0"/>
              </a:spcBef>
              <a:spcAft>
                <a:spcPts val="0"/>
              </a:spcAft>
              <a:buClr>
                <a:srgbClr val="000000"/>
              </a:buClr>
              <a:buSzPts val="2000"/>
              <a:buFont typeface="Economica"/>
              <a:buChar char="●"/>
            </a:pPr>
            <a:r>
              <a:rPr b="1" lang="en" sz="2000">
                <a:solidFill>
                  <a:srgbClr val="000000"/>
                </a:solidFill>
                <a:latin typeface="Economica"/>
                <a:ea typeface="Economica"/>
                <a:cs typeface="Economica"/>
                <a:sym typeface="Economica"/>
              </a:rPr>
              <a:t>Error Attribution</a:t>
            </a:r>
            <a:r>
              <a:rPr lang="en" sz="2000">
                <a:solidFill>
                  <a:srgbClr val="000000"/>
                </a:solidFill>
                <a:latin typeface="Economica"/>
                <a:ea typeface="Economica"/>
                <a:cs typeface="Economica"/>
                <a:sym typeface="Economica"/>
              </a:rPr>
              <a:t>: Precise identification of reasoning failures</a:t>
            </a:r>
            <a:endParaRPr sz="2000">
              <a:solidFill>
                <a:srgbClr val="000000"/>
              </a:solidFill>
              <a:latin typeface="Economica"/>
              <a:ea typeface="Economica"/>
              <a:cs typeface="Economica"/>
              <a:sym typeface="Economica"/>
            </a:endParaRPr>
          </a:p>
          <a:p>
            <a:pPr indent="-355600" lvl="0" marL="457200" rtl="0" algn="l">
              <a:lnSpc>
                <a:spcPct val="100000"/>
              </a:lnSpc>
              <a:spcBef>
                <a:spcPts val="0"/>
              </a:spcBef>
              <a:spcAft>
                <a:spcPts val="0"/>
              </a:spcAft>
              <a:buClr>
                <a:srgbClr val="000000"/>
              </a:buClr>
              <a:buSzPts val="2000"/>
              <a:buFont typeface="Economica"/>
              <a:buChar char="●"/>
            </a:pPr>
            <a:r>
              <a:rPr b="1" lang="en" sz="2000">
                <a:solidFill>
                  <a:srgbClr val="000000"/>
                </a:solidFill>
                <a:latin typeface="Economica"/>
                <a:ea typeface="Economica"/>
                <a:cs typeface="Economica"/>
                <a:sym typeface="Economica"/>
              </a:rPr>
              <a:t>Real-world Impact</a:t>
            </a:r>
            <a:r>
              <a:rPr lang="en" sz="2000">
                <a:solidFill>
                  <a:srgbClr val="000000"/>
                </a:solidFill>
                <a:latin typeface="Economica"/>
                <a:ea typeface="Economica"/>
                <a:cs typeface="Economica"/>
                <a:sym typeface="Economica"/>
              </a:rPr>
              <a:t>: OpenAI's recent concept-level interpretability research for alignment</a:t>
            </a:r>
            <a:endParaRPr sz="2000">
              <a:solidFill>
                <a:srgbClr val="000000"/>
              </a:solidFill>
              <a:latin typeface="Economica"/>
              <a:ea typeface="Economica"/>
              <a:cs typeface="Economica"/>
              <a:sym typeface="Economica"/>
            </a:endParaRPr>
          </a:p>
          <a:p>
            <a:pPr indent="0" lvl="0" marL="457200" rtl="0" algn="l">
              <a:lnSpc>
                <a:spcPct val="100000"/>
              </a:lnSpc>
              <a:spcBef>
                <a:spcPts val="0"/>
              </a:spcBef>
              <a:spcAft>
                <a:spcPts val="0"/>
              </a:spcAft>
              <a:buNone/>
            </a:pPr>
            <a:r>
              <a:t/>
            </a:r>
            <a:endParaRPr sz="2000">
              <a:solidFill>
                <a:srgbClr val="000000"/>
              </a:solidFill>
              <a:latin typeface="Economica"/>
              <a:ea typeface="Economica"/>
              <a:cs typeface="Economica"/>
              <a:sym typeface="Economica"/>
            </a:endParaRPr>
          </a:p>
          <a:p>
            <a:pPr indent="0" lvl="0" marL="457200" rtl="0" algn="l">
              <a:lnSpc>
                <a:spcPct val="100000"/>
              </a:lnSpc>
              <a:spcBef>
                <a:spcPts val="0"/>
              </a:spcBef>
              <a:spcAft>
                <a:spcPts val="0"/>
              </a:spcAft>
              <a:buNone/>
            </a:pPr>
            <a:r>
              <a:t/>
            </a:r>
            <a:endParaRPr sz="2000">
              <a:solidFill>
                <a:srgbClr val="000000"/>
              </a:solidFill>
              <a:latin typeface="Economica"/>
              <a:ea typeface="Economica"/>
              <a:cs typeface="Economica"/>
              <a:sym typeface="Economica"/>
            </a:endParaRPr>
          </a:p>
          <a:p>
            <a:pPr indent="0" lvl="0" marL="0" rtl="0" algn="l">
              <a:lnSpc>
                <a:spcPct val="100000"/>
              </a:lnSpc>
              <a:spcBef>
                <a:spcPts val="0"/>
              </a:spcBef>
              <a:spcAft>
                <a:spcPts val="0"/>
              </a:spcAft>
              <a:buNone/>
            </a:pPr>
            <a:r>
              <a:rPr b="1" lang="en" sz="2000">
                <a:solidFill>
                  <a:srgbClr val="000000"/>
                </a:solidFill>
                <a:latin typeface="Economica"/>
                <a:ea typeface="Economica"/>
                <a:cs typeface="Economica"/>
                <a:sym typeface="Economica"/>
              </a:rPr>
              <a:t>5. New Research Frontiers</a:t>
            </a:r>
            <a:endParaRPr b="1" sz="2000">
              <a:solidFill>
                <a:srgbClr val="000000"/>
              </a:solidFill>
              <a:latin typeface="Economica"/>
              <a:ea typeface="Economica"/>
              <a:cs typeface="Economica"/>
              <a:sym typeface="Economica"/>
            </a:endParaRPr>
          </a:p>
          <a:p>
            <a:pPr indent="-355600" lvl="0" marL="457200" rtl="0" algn="l">
              <a:lnSpc>
                <a:spcPct val="100000"/>
              </a:lnSpc>
              <a:spcBef>
                <a:spcPts val="0"/>
              </a:spcBef>
              <a:spcAft>
                <a:spcPts val="0"/>
              </a:spcAft>
              <a:buClr>
                <a:srgbClr val="000000"/>
              </a:buClr>
              <a:buSzPts val="2000"/>
              <a:buFont typeface="Economica"/>
              <a:buChar char="●"/>
            </a:pPr>
            <a:r>
              <a:rPr b="1" lang="en" sz="2000">
                <a:solidFill>
                  <a:srgbClr val="000000"/>
                </a:solidFill>
                <a:latin typeface="Economica"/>
                <a:ea typeface="Economica"/>
                <a:cs typeface="Economica"/>
                <a:sym typeface="Economica"/>
              </a:rPr>
              <a:t>Ambiguity Resolution</a:t>
            </a:r>
            <a:r>
              <a:rPr lang="en" sz="2000">
                <a:solidFill>
                  <a:srgbClr val="000000"/>
                </a:solidFill>
                <a:latin typeface="Economica"/>
                <a:ea typeface="Economica"/>
                <a:cs typeface="Economica"/>
                <a:sym typeface="Economica"/>
              </a:rPr>
              <a:t>: Modeling intentional vs. unintentional ambiguity</a:t>
            </a:r>
            <a:endParaRPr sz="2000">
              <a:solidFill>
                <a:srgbClr val="000000"/>
              </a:solidFill>
              <a:latin typeface="Economica"/>
              <a:ea typeface="Economica"/>
              <a:cs typeface="Economica"/>
              <a:sym typeface="Economica"/>
            </a:endParaRPr>
          </a:p>
          <a:p>
            <a:pPr indent="-355600" lvl="0" marL="457200" rtl="0" algn="l">
              <a:lnSpc>
                <a:spcPct val="100000"/>
              </a:lnSpc>
              <a:spcBef>
                <a:spcPts val="0"/>
              </a:spcBef>
              <a:spcAft>
                <a:spcPts val="0"/>
              </a:spcAft>
              <a:buClr>
                <a:srgbClr val="000000"/>
              </a:buClr>
              <a:buSzPts val="2000"/>
              <a:buFont typeface="Economica"/>
              <a:buChar char="●"/>
            </a:pPr>
            <a:r>
              <a:rPr b="1" lang="en" sz="2000">
                <a:solidFill>
                  <a:srgbClr val="000000"/>
                </a:solidFill>
                <a:latin typeface="Economica"/>
                <a:ea typeface="Economica"/>
                <a:cs typeface="Economica"/>
                <a:sym typeface="Economica"/>
              </a:rPr>
              <a:t>Low-Resource Applications</a:t>
            </a:r>
            <a:r>
              <a:rPr lang="en" sz="2000">
                <a:solidFill>
                  <a:srgbClr val="000000"/>
                </a:solidFill>
                <a:latin typeface="Economica"/>
                <a:ea typeface="Economica"/>
                <a:cs typeface="Economica"/>
                <a:sym typeface="Economica"/>
              </a:rPr>
              <a:t>: Leveraging conceptual transfer across typologically diverse languages</a:t>
            </a:r>
            <a:endParaRPr sz="2000">
              <a:solidFill>
                <a:srgbClr val="000000"/>
              </a:solidFill>
              <a:latin typeface="Economica"/>
              <a:ea typeface="Economica"/>
              <a:cs typeface="Economica"/>
              <a:sym typeface="Economica"/>
            </a:endParaRPr>
          </a:p>
          <a:p>
            <a:pPr indent="-355600" lvl="0" marL="457200" rtl="0" algn="l">
              <a:lnSpc>
                <a:spcPct val="100000"/>
              </a:lnSpc>
              <a:spcBef>
                <a:spcPts val="0"/>
              </a:spcBef>
              <a:spcAft>
                <a:spcPts val="0"/>
              </a:spcAft>
              <a:buClr>
                <a:srgbClr val="000000"/>
              </a:buClr>
              <a:buSzPts val="2000"/>
              <a:buFont typeface="Economica"/>
              <a:buChar char="●"/>
            </a:pPr>
            <a:r>
              <a:rPr b="1" lang="en" sz="2000">
                <a:solidFill>
                  <a:srgbClr val="000000"/>
                </a:solidFill>
                <a:latin typeface="Economica"/>
                <a:ea typeface="Economica"/>
                <a:cs typeface="Economica"/>
                <a:sym typeface="Economica"/>
              </a:rPr>
              <a:t>Cultural Nuance Capture</a:t>
            </a:r>
            <a:r>
              <a:rPr lang="en" sz="2000">
                <a:solidFill>
                  <a:srgbClr val="000000"/>
                </a:solidFill>
                <a:latin typeface="Economica"/>
                <a:ea typeface="Economica"/>
                <a:cs typeface="Economica"/>
                <a:sym typeface="Economica"/>
              </a:rPr>
              <a:t>: Representing culturally-bound concepts across languages</a:t>
            </a:r>
            <a:endParaRPr sz="2000">
              <a:solidFill>
                <a:srgbClr val="000000"/>
              </a:solidFill>
              <a:latin typeface="Economica"/>
              <a:ea typeface="Economica"/>
              <a:cs typeface="Economica"/>
              <a:sym typeface="Economica"/>
            </a:endParaRPr>
          </a:p>
          <a:p>
            <a:pPr indent="-355600" lvl="0" marL="457200" rtl="0" algn="l">
              <a:lnSpc>
                <a:spcPct val="100000"/>
              </a:lnSpc>
              <a:spcBef>
                <a:spcPts val="0"/>
              </a:spcBef>
              <a:spcAft>
                <a:spcPts val="0"/>
              </a:spcAft>
              <a:buClr>
                <a:srgbClr val="000000"/>
              </a:buClr>
              <a:buSzPts val="2000"/>
              <a:buFont typeface="Economica"/>
              <a:buChar char="●"/>
            </a:pPr>
            <a:r>
              <a:rPr b="1" lang="en" sz="2000">
                <a:solidFill>
                  <a:srgbClr val="000000"/>
                </a:solidFill>
                <a:latin typeface="Economica"/>
                <a:ea typeface="Economica"/>
                <a:cs typeface="Economica"/>
                <a:sym typeface="Economica"/>
              </a:rPr>
              <a:t>Research Gap</a:t>
            </a:r>
            <a:r>
              <a:rPr lang="en" sz="2000">
                <a:solidFill>
                  <a:srgbClr val="000000"/>
                </a:solidFill>
                <a:latin typeface="Economica"/>
                <a:ea typeface="Economica"/>
                <a:cs typeface="Economica"/>
                <a:sym typeface="Economica"/>
              </a:rPr>
              <a:t>: Exploring concept drift in temporally separated corpora</a:t>
            </a:r>
            <a:endParaRPr sz="2000">
              <a:solidFill>
                <a:srgbClr val="000000"/>
              </a:solidFill>
              <a:latin typeface="Economica"/>
              <a:ea typeface="Economica"/>
              <a:cs typeface="Economica"/>
              <a:sym typeface="Economica"/>
            </a:endParaRPr>
          </a:p>
          <a:p>
            <a:pPr indent="0" lvl="0" marL="0" rtl="0" algn="l">
              <a:lnSpc>
                <a:spcPct val="100000"/>
              </a:lnSpc>
              <a:spcBef>
                <a:spcPts val="0"/>
              </a:spcBef>
              <a:spcAft>
                <a:spcPts val="0"/>
              </a:spcAft>
              <a:buNone/>
            </a:pPr>
            <a:r>
              <a:t/>
            </a:r>
            <a:endParaRPr sz="12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2000">
              <a:solidFill>
                <a:srgbClr val="000000"/>
              </a:solidFill>
              <a:latin typeface="Economica"/>
              <a:ea typeface="Economica"/>
              <a:cs typeface="Economica"/>
              <a:sym typeface="Economica"/>
            </a:endParaRPr>
          </a:p>
          <a:p>
            <a:pPr indent="0" lvl="0" marL="0" rtl="0" algn="l">
              <a:lnSpc>
                <a:spcPct val="100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1200"/>
              </a:spcAft>
              <a:buNone/>
            </a:pPr>
            <a:r>
              <a:t/>
            </a:r>
            <a:endParaRPr b="1" sz="2000">
              <a:latin typeface="Economica"/>
              <a:ea typeface="Economica"/>
              <a:cs typeface="Economica"/>
              <a:sym typeface="Economic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idx="1" type="body"/>
          </p:nvPr>
        </p:nvSpPr>
        <p:spPr>
          <a:xfrm>
            <a:off x="311700" y="315150"/>
            <a:ext cx="8520600" cy="3354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b="1" lang="en" sz="8000">
                <a:latin typeface="Economica"/>
                <a:ea typeface="Economica"/>
                <a:cs typeface="Economica"/>
                <a:sym typeface="Economica"/>
              </a:rPr>
              <a:t>6. Multimodal Reasoning Architectures</a:t>
            </a:r>
            <a:endParaRPr b="1" sz="8000">
              <a:latin typeface="Economica"/>
              <a:ea typeface="Economica"/>
              <a:cs typeface="Economica"/>
              <a:sym typeface="Economica"/>
            </a:endParaRPr>
          </a:p>
          <a:p>
            <a:pPr indent="-355600" lvl="0" marL="457200" rtl="0" algn="l">
              <a:spcBef>
                <a:spcPts val="0"/>
              </a:spcBef>
              <a:spcAft>
                <a:spcPts val="0"/>
              </a:spcAft>
              <a:buSzPct val="100000"/>
              <a:buFont typeface="Economica"/>
              <a:buChar char="●"/>
            </a:pPr>
            <a:r>
              <a:rPr b="1" lang="en" sz="8000">
                <a:latin typeface="Economica"/>
                <a:ea typeface="Economica"/>
                <a:cs typeface="Economica"/>
                <a:sym typeface="Economica"/>
              </a:rPr>
              <a:t>Joint Representation Learning</a:t>
            </a:r>
            <a:r>
              <a:rPr lang="en" sz="8000">
                <a:latin typeface="Economica"/>
                <a:ea typeface="Economica"/>
                <a:cs typeface="Economica"/>
                <a:sym typeface="Economica"/>
              </a:rPr>
              <a:t>: Unifying text, image, audio in concept space</a:t>
            </a:r>
            <a:endParaRPr sz="8000">
              <a:latin typeface="Economica"/>
              <a:ea typeface="Economica"/>
              <a:cs typeface="Economica"/>
              <a:sym typeface="Economica"/>
            </a:endParaRPr>
          </a:p>
          <a:p>
            <a:pPr indent="-355600" lvl="0" marL="457200" rtl="0" algn="l">
              <a:spcBef>
                <a:spcPts val="0"/>
              </a:spcBef>
              <a:spcAft>
                <a:spcPts val="0"/>
              </a:spcAft>
              <a:buSzPct val="100000"/>
              <a:buFont typeface="Economica"/>
              <a:buChar char="●"/>
            </a:pPr>
            <a:r>
              <a:rPr b="1" lang="en" sz="8000">
                <a:latin typeface="Economica"/>
                <a:ea typeface="Economica"/>
                <a:cs typeface="Economica"/>
                <a:sym typeface="Economica"/>
              </a:rPr>
              <a:t>Novel Research Direction</a:t>
            </a:r>
            <a:r>
              <a:rPr lang="en" sz="8000">
                <a:latin typeface="Economica"/>
                <a:ea typeface="Economica"/>
                <a:cs typeface="Economica"/>
                <a:sym typeface="Economica"/>
              </a:rPr>
              <a:t>: Cross-modal reasoning without explicit alignment pairs</a:t>
            </a:r>
            <a:endParaRPr sz="8000">
              <a:latin typeface="Economica"/>
              <a:ea typeface="Economica"/>
              <a:cs typeface="Economica"/>
              <a:sym typeface="Economica"/>
            </a:endParaRPr>
          </a:p>
          <a:p>
            <a:pPr indent="-355600" lvl="0" marL="457200" rtl="0" algn="l">
              <a:spcBef>
                <a:spcPts val="0"/>
              </a:spcBef>
              <a:spcAft>
                <a:spcPts val="0"/>
              </a:spcAft>
              <a:buSzPct val="100000"/>
              <a:buFont typeface="Economica"/>
              <a:buChar char="●"/>
            </a:pPr>
            <a:r>
              <a:rPr b="1" lang="en" sz="8000">
                <a:latin typeface="Economica"/>
                <a:ea typeface="Economica"/>
                <a:cs typeface="Economica"/>
                <a:sym typeface="Economica"/>
              </a:rPr>
              <a:t>State-of-the-Art Example</a:t>
            </a:r>
            <a:r>
              <a:rPr lang="en" sz="8000">
                <a:latin typeface="Economica"/>
                <a:ea typeface="Economica"/>
                <a:cs typeface="Economica"/>
                <a:sym typeface="Economica"/>
              </a:rPr>
              <a:t>: DeepMind's Flamingo and CLIP-like architectures for multi-modal</a:t>
            </a:r>
            <a:endParaRPr sz="8000">
              <a:latin typeface="Economica"/>
              <a:ea typeface="Economica"/>
              <a:cs typeface="Economica"/>
              <a:sym typeface="Economica"/>
            </a:endParaRPr>
          </a:p>
          <a:p>
            <a:pPr indent="0" lvl="0" marL="457200" rtl="0" algn="l">
              <a:spcBef>
                <a:spcPts val="0"/>
              </a:spcBef>
              <a:spcAft>
                <a:spcPts val="0"/>
              </a:spcAft>
              <a:buNone/>
            </a:pPr>
            <a:r>
              <a:rPr lang="en" sz="8000">
                <a:latin typeface="Economica"/>
                <a:ea typeface="Economica"/>
                <a:cs typeface="Economica"/>
                <a:sym typeface="Economica"/>
              </a:rPr>
              <a:t>understanding</a:t>
            </a:r>
            <a:endParaRPr sz="8000">
              <a:latin typeface="Economica"/>
              <a:ea typeface="Economica"/>
              <a:cs typeface="Economica"/>
              <a:sym typeface="Economica"/>
            </a:endParaRPr>
          </a:p>
          <a:p>
            <a:pPr indent="-355600" lvl="0" marL="457200" rtl="0" algn="l">
              <a:spcBef>
                <a:spcPts val="0"/>
              </a:spcBef>
              <a:spcAft>
                <a:spcPts val="0"/>
              </a:spcAft>
              <a:buSzPct val="100000"/>
              <a:buFont typeface="Economica"/>
              <a:buChar char="●"/>
            </a:pPr>
            <a:r>
              <a:rPr b="1" lang="en" sz="8000">
                <a:latin typeface="Economica"/>
                <a:ea typeface="Economica"/>
                <a:cs typeface="Economica"/>
                <a:sym typeface="Economica"/>
              </a:rPr>
              <a:t>Teaching Application</a:t>
            </a:r>
            <a:r>
              <a:rPr lang="en" sz="8000">
                <a:latin typeface="Economica"/>
                <a:ea typeface="Economica"/>
                <a:cs typeface="Economica"/>
                <a:sym typeface="Economica"/>
              </a:rPr>
              <a:t>: Advanced courses on multi-modal transformer architectures</a:t>
            </a:r>
            <a:endParaRPr sz="8000">
              <a:latin typeface="Economica"/>
              <a:ea typeface="Economica"/>
              <a:cs typeface="Economica"/>
              <a:sym typeface="Economica"/>
            </a:endParaRPr>
          </a:p>
          <a:p>
            <a:pPr indent="0" lvl="0" marL="457200" rtl="0" algn="l">
              <a:spcBef>
                <a:spcPts val="0"/>
              </a:spcBef>
              <a:spcAft>
                <a:spcPts val="0"/>
              </a:spcAft>
              <a:buNone/>
            </a:pPr>
            <a:r>
              <a:t/>
            </a:r>
            <a:endParaRPr sz="8000">
              <a:latin typeface="Economica"/>
              <a:ea typeface="Economica"/>
              <a:cs typeface="Economica"/>
              <a:sym typeface="Economica"/>
            </a:endParaRPr>
          </a:p>
          <a:p>
            <a:pPr indent="0" lvl="0" marL="0" rtl="0" algn="l">
              <a:spcBef>
                <a:spcPts val="0"/>
              </a:spcBef>
              <a:spcAft>
                <a:spcPts val="0"/>
              </a:spcAft>
              <a:buNone/>
            </a:pPr>
            <a:r>
              <a:rPr b="1" lang="en" sz="8000">
                <a:latin typeface="Economica"/>
                <a:ea typeface="Economica"/>
                <a:cs typeface="Economica"/>
                <a:sym typeface="Economica"/>
              </a:rPr>
              <a:t>7. Collaborative Knowledge Structures</a:t>
            </a:r>
            <a:endParaRPr b="1" sz="8000">
              <a:latin typeface="Economica"/>
              <a:ea typeface="Economica"/>
              <a:cs typeface="Economica"/>
              <a:sym typeface="Economica"/>
            </a:endParaRPr>
          </a:p>
          <a:p>
            <a:pPr indent="-355600" lvl="0" marL="457200" rtl="0" algn="l">
              <a:spcBef>
                <a:spcPts val="0"/>
              </a:spcBef>
              <a:spcAft>
                <a:spcPts val="0"/>
              </a:spcAft>
              <a:buSzPct val="100000"/>
              <a:buFont typeface="Economica"/>
              <a:buChar char="●"/>
            </a:pPr>
            <a:r>
              <a:rPr b="1" lang="en" sz="8000">
                <a:latin typeface="Economica"/>
                <a:ea typeface="Economica"/>
                <a:cs typeface="Economica"/>
                <a:sym typeface="Economica"/>
              </a:rPr>
              <a:t>Semantic Knowledge Networks</a:t>
            </a:r>
            <a:r>
              <a:rPr lang="en" sz="8000">
                <a:latin typeface="Economica"/>
                <a:ea typeface="Economica"/>
                <a:cs typeface="Economica"/>
                <a:sym typeface="Economica"/>
              </a:rPr>
              <a:t>: Building automatically expanding concept graphs</a:t>
            </a:r>
            <a:endParaRPr sz="8000">
              <a:latin typeface="Economica"/>
              <a:ea typeface="Economica"/>
              <a:cs typeface="Economica"/>
              <a:sym typeface="Economica"/>
            </a:endParaRPr>
          </a:p>
          <a:p>
            <a:pPr indent="-355600" lvl="0" marL="457200" rtl="0" algn="l">
              <a:spcBef>
                <a:spcPts val="0"/>
              </a:spcBef>
              <a:spcAft>
                <a:spcPts val="0"/>
              </a:spcAft>
              <a:buSzPct val="100000"/>
              <a:buFont typeface="Economica"/>
              <a:buChar char="●"/>
            </a:pPr>
            <a:r>
              <a:rPr b="1" lang="en" sz="8000">
                <a:latin typeface="Economica"/>
                <a:ea typeface="Economica"/>
                <a:cs typeface="Economica"/>
                <a:sym typeface="Economica"/>
              </a:rPr>
              <a:t>Research Opportunity</a:t>
            </a:r>
            <a:r>
              <a:rPr lang="en" sz="8000">
                <a:latin typeface="Economica"/>
                <a:ea typeface="Economica"/>
                <a:cs typeface="Economica"/>
                <a:sym typeface="Economica"/>
              </a:rPr>
              <a:t>: Self-correcting knowledge bases with concept-level verification</a:t>
            </a:r>
            <a:endParaRPr sz="8000">
              <a:latin typeface="Economica"/>
              <a:ea typeface="Economica"/>
              <a:cs typeface="Economica"/>
              <a:sym typeface="Economica"/>
            </a:endParaRPr>
          </a:p>
          <a:p>
            <a:pPr indent="-355600" lvl="0" marL="457200" rtl="0" algn="l">
              <a:spcBef>
                <a:spcPts val="0"/>
              </a:spcBef>
              <a:spcAft>
                <a:spcPts val="0"/>
              </a:spcAft>
              <a:buSzPct val="100000"/>
              <a:buFont typeface="Economica"/>
              <a:buChar char="●"/>
            </a:pPr>
            <a:r>
              <a:rPr b="1" lang="en" sz="8000">
                <a:latin typeface="Economica"/>
                <a:ea typeface="Economica"/>
                <a:cs typeface="Economica"/>
                <a:sym typeface="Economica"/>
              </a:rPr>
              <a:t>Example Implementation</a:t>
            </a:r>
            <a:r>
              <a:rPr lang="en" sz="8000">
                <a:latin typeface="Economica"/>
                <a:ea typeface="Economica"/>
                <a:cs typeface="Economica"/>
                <a:sym typeface="Economica"/>
              </a:rPr>
              <a:t>: Meta's Papers with Code connecting research concepts across</a:t>
            </a:r>
            <a:endParaRPr sz="8000">
              <a:latin typeface="Economica"/>
              <a:ea typeface="Economica"/>
              <a:cs typeface="Economica"/>
              <a:sym typeface="Economica"/>
            </a:endParaRPr>
          </a:p>
          <a:p>
            <a:pPr indent="0" lvl="0" marL="457200" rtl="0" algn="l">
              <a:spcBef>
                <a:spcPts val="0"/>
              </a:spcBef>
              <a:spcAft>
                <a:spcPts val="0"/>
              </a:spcAft>
              <a:buNone/>
            </a:pPr>
            <a:r>
              <a:rPr lang="en" sz="8000">
                <a:latin typeface="Economica"/>
                <a:ea typeface="Economica"/>
                <a:cs typeface="Economica"/>
                <a:sym typeface="Economica"/>
              </a:rPr>
              <a:t>publications</a:t>
            </a:r>
            <a:endParaRPr sz="8000">
              <a:latin typeface="Economica"/>
              <a:ea typeface="Economica"/>
              <a:cs typeface="Economica"/>
              <a:sym typeface="Economica"/>
            </a:endParaRPr>
          </a:p>
          <a:p>
            <a:pPr indent="-355600" lvl="0" marL="457200" rtl="0" algn="l">
              <a:spcBef>
                <a:spcPts val="0"/>
              </a:spcBef>
              <a:spcAft>
                <a:spcPts val="0"/>
              </a:spcAft>
              <a:buSzPct val="100000"/>
              <a:buFont typeface="Economica"/>
              <a:buChar char="●"/>
            </a:pPr>
            <a:r>
              <a:rPr b="1" lang="en" sz="8000">
                <a:latin typeface="Economica"/>
                <a:ea typeface="Economica"/>
                <a:cs typeface="Economica"/>
                <a:sym typeface="Economica"/>
              </a:rPr>
              <a:t>Future Direction</a:t>
            </a:r>
            <a:r>
              <a:rPr lang="en" sz="8000">
                <a:latin typeface="Economica"/>
                <a:ea typeface="Economica"/>
                <a:cs typeface="Economica"/>
                <a:sym typeface="Economica"/>
              </a:rPr>
              <a:t>: Automated hypothesis generation from concept co-occurrence patterns</a:t>
            </a:r>
            <a:endParaRPr sz="8000">
              <a:latin typeface="Economica"/>
              <a:ea typeface="Economica"/>
              <a:cs typeface="Economica"/>
              <a:sym typeface="Economica"/>
            </a:endParaRPr>
          </a:p>
          <a:p>
            <a:pPr indent="0" lvl="0" marL="457200" rtl="0" algn="l">
              <a:spcBef>
                <a:spcPts val="0"/>
              </a:spcBef>
              <a:spcAft>
                <a:spcPts val="0"/>
              </a:spcAft>
              <a:buNone/>
            </a:pPr>
            <a:r>
              <a:t/>
            </a:r>
            <a:endParaRPr sz="2000">
              <a:latin typeface="Economica"/>
              <a:ea typeface="Economica"/>
              <a:cs typeface="Economica"/>
              <a:sym typeface="Economica"/>
            </a:endParaRPr>
          </a:p>
          <a:p>
            <a:pPr indent="0" lvl="0" marL="0" rtl="0" algn="l">
              <a:spcBef>
                <a:spcPts val="0"/>
              </a:spcBef>
              <a:spcAft>
                <a:spcPts val="1200"/>
              </a:spcAft>
              <a:buNone/>
            </a:pPr>
            <a:r>
              <a:t/>
            </a:r>
            <a:endParaRPr sz="2000">
              <a:latin typeface="Economica"/>
              <a:ea typeface="Economica"/>
              <a:cs typeface="Economica"/>
              <a:sym typeface="Economic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idx="1" type="body"/>
          </p:nvPr>
        </p:nvSpPr>
        <p:spPr>
          <a:xfrm>
            <a:off x="311700" y="250225"/>
            <a:ext cx="8520600" cy="43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latin typeface="Economica"/>
                <a:ea typeface="Economica"/>
                <a:cs typeface="Economica"/>
                <a:sym typeface="Economica"/>
              </a:rPr>
              <a:t>8. Real-Time Generative Applications</a:t>
            </a:r>
            <a:endParaRPr b="1"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Streaming Diffusion</a:t>
            </a:r>
            <a:r>
              <a:rPr lang="en" sz="2000">
                <a:latin typeface="Economica"/>
                <a:ea typeface="Economica"/>
                <a:cs typeface="Economica"/>
                <a:sym typeface="Economica"/>
              </a:rPr>
              <a:t>: Adapting diffusion models for incremental generation</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Latency Optimization</a:t>
            </a:r>
            <a:r>
              <a:rPr lang="en" sz="2000">
                <a:latin typeface="Economica"/>
                <a:ea typeface="Economica"/>
                <a:cs typeface="Economica"/>
                <a:sym typeface="Economica"/>
              </a:rPr>
              <a:t>: Techniques for real-time concept processing</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Research Challenge</a:t>
            </a:r>
            <a:r>
              <a:rPr lang="en" sz="2000">
                <a:latin typeface="Economica"/>
                <a:ea typeface="Economica"/>
                <a:cs typeface="Economica"/>
                <a:sym typeface="Economica"/>
              </a:rPr>
              <a:t>: Maintaining coherence with partial contextual information</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Example</a:t>
            </a:r>
            <a:r>
              <a:rPr lang="en" sz="2000">
                <a:latin typeface="Economica"/>
                <a:ea typeface="Economica"/>
                <a:cs typeface="Economica"/>
                <a:sym typeface="Economica"/>
              </a:rPr>
              <a:t>: Microsoft's recent work on streaming concept transformers</a:t>
            </a:r>
            <a:endParaRPr sz="2000">
              <a:latin typeface="Economica"/>
              <a:ea typeface="Economica"/>
              <a:cs typeface="Economica"/>
              <a:sym typeface="Economica"/>
            </a:endParaRPr>
          </a:p>
          <a:p>
            <a:pPr indent="0" lvl="0" marL="0" rtl="0" algn="l">
              <a:spcBef>
                <a:spcPts val="0"/>
              </a:spcBef>
              <a:spcAft>
                <a:spcPts val="0"/>
              </a:spcAft>
              <a:buNone/>
            </a:pPr>
            <a:r>
              <a:t/>
            </a:r>
            <a:endParaRPr sz="2000">
              <a:latin typeface="Economica"/>
              <a:ea typeface="Economica"/>
              <a:cs typeface="Economica"/>
              <a:sym typeface="Economica"/>
            </a:endParaRPr>
          </a:p>
          <a:p>
            <a:pPr indent="0" lvl="0" marL="0" rtl="0" algn="l">
              <a:spcBef>
                <a:spcPts val="0"/>
              </a:spcBef>
              <a:spcAft>
                <a:spcPts val="0"/>
              </a:spcAft>
              <a:buNone/>
            </a:pPr>
            <a:r>
              <a:rPr b="1" lang="en" sz="2000">
                <a:latin typeface="Economica"/>
                <a:ea typeface="Economica"/>
                <a:cs typeface="Economica"/>
                <a:sym typeface="Economica"/>
              </a:rPr>
              <a:t>Real-World Applications &amp; Implementation Examples</a:t>
            </a:r>
            <a:endParaRPr b="1" sz="2000">
              <a:latin typeface="Economica"/>
              <a:ea typeface="Economica"/>
              <a:cs typeface="Economica"/>
              <a:sym typeface="Economica"/>
            </a:endParaRPr>
          </a:p>
          <a:p>
            <a:pPr indent="0" lvl="0" marL="0" rtl="0" algn="l">
              <a:spcBef>
                <a:spcPts val="0"/>
              </a:spcBef>
              <a:spcAft>
                <a:spcPts val="0"/>
              </a:spcAft>
              <a:buNone/>
            </a:pPr>
            <a:r>
              <a:rPr b="1" lang="en" sz="2000">
                <a:latin typeface="Economica"/>
                <a:ea typeface="Economica"/>
                <a:cs typeface="Economica"/>
                <a:sym typeface="Economica"/>
              </a:rPr>
              <a:t>Healthcare: Clinical Decision Support</a:t>
            </a:r>
            <a:endParaRPr b="1" sz="2000">
              <a:latin typeface="Economica"/>
              <a:ea typeface="Economica"/>
              <a:cs typeface="Economica"/>
              <a:sym typeface="Economica"/>
            </a:endParaRPr>
          </a:p>
          <a:p>
            <a:pPr indent="0" lvl="0" marL="0" rtl="0" algn="l">
              <a:spcBef>
                <a:spcPts val="0"/>
              </a:spcBef>
              <a:spcAft>
                <a:spcPts val="0"/>
              </a:spcAft>
              <a:buNone/>
            </a:pPr>
            <a:r>
              <a:rPr b="1" lang="en" sz="2000">
                <a:latin typeface="Economica"/>
                <a:ea typeface="Economica"/>
                <a:cs typeface="Economica"/>
                <a:sym typeface="Economica"/>
              </a:rPr>
              <a:t>Implementation Example: Mayo Clinic's Diagnostic Assistant</a:t>
            </a:r>
            <a:endParaRPr b="1"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Processes patient records as conceptual units rather than tokenized text</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Connects symptoms across multiple visit notes for pattern recognition</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Identifies semantic similarities between current cases and historical records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Achieves 37% faster preliminary diagnosis suggestions than traditional LLMs</a:t>
            </a:r>
            <a:endParaRPr sz="2000">
              <a:latin typeface="Economica"/>
              <a:ea typeface="Economica"/>
              <a:cs typeface="Economica"/>
              <a:sym typeface="Economica"/>
            </a:endParaRPr>
          </a:p>
          <a:p>
            <a:pPr indent="0" lvl="0" marL="0" rtl="0" algn="l">
              <a:spcBef>
                <a:spcPts val="0"/>
              </a:spcBef>
              <a:spcAft>
                <a:spcPts val="0"/>
              </a:spcAft>
              <a:buClr>
                <a:schemeClr val="dk1"/>
              </a:buClr>
              <a:buSzPts val="1100"/>
              <a:buFont typeface="Arial"/>
              <a:buNone/>
            </a:pPr>
            <a:r>
              <a:t/>
            </a:r>
            <a:endParaRPr b="1" sz="2000">
              <a:latin typeface="Economica"/>
              <a:ea typeface="Economica"/>
              <a:cs typeface="Economica"/>
              <a:sym typeface="Economica"/>
            </a:endParaRPr>
          </a:p>
          <a:p>
            <a:pPr indent="0" lvl="0" marL="0" rtl="0" algn="l">
              <a:spcBef>
                <a:spcPts val="0"/>
              </a:spcBef>
              <a:spcAft>
                <a:spcPts val="1200"/>
              </a:spcAft>
              <a:buNone/>
            </a:pPr>
            <a:r>
              <a:t/>
            </a:r>
            <a:endParaRPr sz="2000">
              <a:latin typeface="Economica"/>
              <a:ea typeface="Economica"/>
              <a:cs typeface="Economica"/>
              <a:sym typeface="Economic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311700" y="393915"/>
            <a:ext cx="8520600" cy="8313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3333"/>
              <a:buFont typeface="Arial"/>
              <a:buNone/>
            </a:pPr>
            <a:r>
              <a:rPr b="1" lang="en" sz="3300"/>
              <a:t>Technical Limitations &amp; Research Challenges</a:t>
            </a:r>
            <a:endParaRPr b="1" sz="3300"/>
          </a:p>
          <a:p>
            <a:pPr indent="0" lvl="0" marL="0" rtl="0" algn="l">
              <a:spcBef>
                <a:spcPts val="0"/>
              </a:spcBef>
              <a:spcAft>
                <a:spcPts val="0"/>
              </a:spcAft>
              <a:buNone/>
            </a:pPr>
            <a:r>
              <a:t/>
            </a:r>
            <a:endParaRPr/>
          </a:p>
        </p:txBody>
      </p:sp>
      <p:sp>
        <p:nvSpPr>
          <p:cNvPr id="298" name="Google Shape;298;p49"/>
          <p:cNvSpPr txBox="1"/>
          <p:nvPr>
            <p:ph idx="1" type="body"/>
          </p:nvPr>
        </p:nvSpPr>
        <p:spPr>
          <a:xfrm>
            <a:off x="348775" y="71867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latin typeface="Economica"/>
                <a:ea typeface="Economica"/>
                <a:cs typeface="Economica"/>
                <a:sym typeface="Economica"/>
              </a:rPr>
              <a:t>1. Embedding Space Design Challenges</a:t>
            </a:r>
            <a:endParaRPr b="1"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Technical Issue:</a:t>
            </a:r>
            <a:r>
              <a:rPr lang="en" sz="2000">
                <a:latin typeface="Economica"/>
                <a:ea typeface="Economica"/>
                <a:cs typeface="Economica"/>
                <a:sym typeface="Economica"/>
              </a:rPr>
              <a:t> SONAR embedding space trained primarily on parallel corpora</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Research Direction</a:t>
            </a:r>
            <a:r>
              <a:rPr lang="en" sz="2000">
                <a:latin typeface="Economica"/>
                <a:ea typeface="Economica"/>
                <a:cs typeface="Economica"/>
                <a:sym typeface="Economica"/>
              </a:rPr>
              <a:t>: Self-supervised concept learning from diverse corpora</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Potential Solution</a:t>
            </a:r>
            <a:r>
              <a:rPr lang="en" sz="2000">
                <a:latin typeface="Economica"/>
                <a:ea typeface="Economica"/>
                <a:cs typeface="Economica"/>
                <a:sym typeface="Economica"/>
              </a:rPr>
              <a:t>: Multi-task concept space optimization techniques</a:t>
            </a:r>
            <a:endParaRPr sz="2000">
              <a:latin typeface="Economica"/>
              <a:ea typeface="Economica"/>
              <a:cs typeface="Economica"/>
              <a:sym typeface="Economica"/>
            </a:endParaRPr>
          </a:p>
          <a:p>
            <a:pPr indent="0" lvl="0" marL="0" rtl="0" algn="l">
              <a:spcBef>
                <a:spcPts val="0"/>
              </a:spcBef>
              <a:spcAft>
                <a:spcPts val="0"/>
              </a:spcAft>
              <a:buNone/>
            </a:pPr>
            <a:r>
              <a:t/>
            </a:r>
            <a:endParaRPr sz="2000">
              <a:latin typeface="Economica"/>
              <a:ea typeface="Economica"/>
              <a:cs typeface="Economica"/>
              <a:sym typeface="Economica"/>
            </a:endParaRPr>
          </a:p>
          <a:p>
            <a:pPr indent="0" lvl="0" marL="0" rtl="0" algn="l">
              <a:spcBef>
                <a:spcPts val="0"/>
              </a:spcBef>
              <a:spcAft>
                <a:spcPts val="0"/>
              </a:spcAft>
              <a:buNone/>
            </a:pPr>
            <a:r>
              <a:rPr b="1" lang="en" sz="2000">
                <a:latin typeface="Economica"/>
                <a:ea typeface="Economica"/>
                <a:cs typeface="Economica"/>
                <a:sym typeface="Economica"/>
              </a:rPr>
              <a:t>2. Concept Granularity Optimization</a:t>
            </a:r>
            <a:endParaRPr b="1"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Primary Challenge</a:t>
            </a:r>
            <a:r>
              <a:rPr lang="en" sz="2000">
                <a:latin typeface="Economica"/>
                <a:ea typeface="Economica"/>
                <a:cs typeface="Economica"/>
                <a:sym typeface="Economica"/>
              </a:rPr>
              <a:t>: Optimal sentence segmentation for concept representation</a:t>
            </a:r>
            <a:endParaRPr sz="2000">
              <a:latin typeface="Economica"/>
              <a:ea typeface="Economica"/>
              <a:cs typeface="Economica"/>
              <a:sym typeface="Economica"/>
            </a:endParaRPr>
          </a:p>
          <a:p>
            <a:pPr indent="0" lvl="0" marL="457200" rtl="0" algn="l">
              <a:spcBef>
                <a:spcPts val="0"/>
              </a:spcBef>
              <a:spcAft>
                <a:spcPts val="0"/>
              </a:spcAft>
              <a:buNone/>
            </a:pPr>
            <a:r>
              <a:rPr b="1" lang="en" sz="2000">
                <a:latin typeface="Economica"/>
                <a:ea typeface="Economica"/>
                <a:cs typeface="Economica"/>
                <a:sym typeface="Economica"/>
              </a:rPr>
              <a:t>Competing Factors</a:t>
            </a:r>
            <a:r>
              <a:rPr lang="en" sz="2000">
                <a:latin typeface="Economica"/>
                <a:ea typeface="Economica"/>
                <a:cs typeface="Economica"/>
                <a:sym typeface="Economica"/>
              </a:rPr>
              <a:t>: </a:t>
            </a:r>
            <a:endParaRPr sz="2000">
              <a:latin typeface="Economica"/>
              <a:ea typeface="Economica"/>
              <a:cs typeface="Economica"/>
              <a:sym typeface="Economica"/>
            </a:endParaRPr>
          </a:p>
          <a:p>
            <a:pPr indent="-355600" lvl="0" marL="1371600" rtl="0" algn="l">
              <a:spcBef>
                <a:spcPts val="0"/>
              </a:spcBef>
              <a:spcAft>
                <a:spcPts val="0"/>
              </a:spcAft>
              <a:buSzPts val="2000"/>
              <a:buFont typeface="Economica"/>
              <a:buChar char="❖"/>
            </a:pPr>
            <a:r>
              <a:rPr lang="en" sz="2000">
                <a:latin typeface="Economica"/>
                <a:ea typeface="Economica"/>
                <a:cs typeface="Economica"/>
                <a:sym typeface="Economica"/>
              </a:rPr>
              <a:t>Longer concepts capture more context but increase sparsity</a:t>
            </a:r>
            <a:endParaRPr sz="2000">
              <a:latin typeface="Economica"/>
              <a:ea typeface="Economica"/>
              <a:cs typeface="Economica"/>
              <a:sym typeface="Economica"/>
            </a:endParaRPr>
          </a:p>
          <a:p>
            <a:pPr indent="-355600" lvl="0" marL="1371600" rtl="0" algn="l">
              <a:spcBef>
                <a:spcPts val="0"/>
              </a:spcBef>
              <a:spcAft>
                <a:spcPts val="0"/>
              </a:spcAft>
              <a:buSzPts val="2000"/>
              <a:buFont typeface="Economica"/>
              <a:buChar char="❖"/>
            </a:pPr>
            <a:r>
              <a:rPr lang="en" sz="2000">
                <a:latin typeface="Economica"/>
                <a:ea typeface="Economica"/>
                <a:cs typeface="Economica"/>
                <a:sym typeface="Economica"/>
              </a:rPr>
              <a:t>Shorter concepts improve generalization but lose coherence</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Research Opportunity</a:t>
            </a:r>
            <a:r>
              <a:rPr lang="en" sz="2000">
                <a:latin typeface="Economica"/>
                <a:ea typeface="Economica"/>
                <a:cs typeface="Economica"/>
                <a:sym typeface="Economica"/>
              </a:rPr>
              <a:t>: Dynamic concept granularity based on semantic density</a:t>
            </a:r>
            <a:endParaRPr sz="2000">
              <a:latin typeface="Economica"/>
              <a:ea typeface="Economica"/>
              <a:cs typeface="Economica"/>
              <a:sym typeface="Economica"/>
            </a:endParaRPr>
          </a:p>
          <a:p>
            <a:pPr indent="0" lvl="0" marL="0" rtl="0" algn="l">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0" rtl="0" algn="l">
              <a:spcBef>
                <a:spcPts val="0"/>
              </a:spcBef>
              <a:spcAft>
                <a:spcPts val="1200"/>
              </a:spcAft>
              <a:buNone/>
            </a:pPr>
            <a:r>
              <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idx="1" type="body"/>
          </p:nvPr>
        </p:nvSpPr>
        <p:spPr>
          <a:xfrm>
            <a:off x="311700" y="242850"/>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latin typeface="Economica"/>
                <a:ea typeface="Economica"/>
                <a:cs typeface="Economica"/>
                <a:sym typeface="Economica"/>
              </a:rPr>
              <a:t>3. Continuous vs. Discrete Representation</a:t>
            </a:r>
            <a:endParaRPr b="1"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Fundamental Tension:</a:t>
            </a:r>
            <a:r>
              <a:rPr lang="en" sz="2000">
                <a:latin typeface="Economica"/>
                <a:ea typeface="Economica"/>
                <a:cs typeface="Economica"/>
                <a:sym typeface="Economica"/>
              </a:rPr>
              <a:t> Diffusion models excel with continuous data while language is inherently</a:t>
            </a:r>
            <a:endParaRPr sz="2000">
              <a:latin typeface="Economica"/>
              <a:ea typeface="Economica"/>
              <a:cs typeface="Economica"/>
              <a:sym typeface="Economica"/>
            </a:endParaRPr>
          </a:p>
          <a:p>
            <a:pPr indent="0" lvl="0" marL="457200" rtl="0" algn="l">
              <a:spcBef>
                <a:spcPts val="0"/>
              </a:spcBef>
              <a:spcAft>
                <a:spcPts val="0"/>
              </a:spcAft>
              <a:buNone/>
            </a:pPr>
            <a:r>
              <a:rPr lang="en" sz="2000">
                <a:latin typeface="Economica"/>
                <a:ea typeface="Economica"/>
                <a:cs typeface="Economica"/>
                <a:sym typeface="Economica"/>
              </a:rPr>
              <a:t>discrete</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Research Focus</a:t>
            </a:r>
            <a:r>
              <a:rPr lang="en" sz="2000">
                <a:latin typeface="Economica"/>
                <a:ea typeface="Economica"/>
                <a:cs typeface="Economica"/>
                <a:sym typeface="Economica"/>
              </a:rPr>
              <a:t>: Vector quantization techniques for concept space</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Promising Direction</a:t>
            </a:r>
            <a:r>
              <a:rPr lang="en" sz="2000">
                <a:latin typeface="Economica"/>
                <a:ea typeface="Economica"/>
                <a:cs typeface="Economica"/>
                <a:sym typeface="Economica"/>
              </a:rPr>
              <a:t>: Hierarchical quantization approaches from Anthropic's Claude architecture</a:t>
            </a:r>
            <a:endParaRPr sz="2000">
              <a:latin typeface="Economica"/>
              <a:ea typeface="Economica"/>
              <a:cs typeface="Economica"/>
              <a:sym typeface="Economica"/>
            </a:endParaRPr>
          </a:p>
          <a:p>
            <a:pPr indent="0" lvl="0" marL="0" rtl="0" algn="l">
              <a:spcBef>
                <a:spcPts val="0"/>
              </a:spcBef>
              <a:spcAft>
                <a:spcPts val="0"/>
              </a:spcAft>
              <a:buNone/>
            </a:pPr>
            <a:r>
              <a:t/>
            </a:r>
            <a:endParaRPr sz="2000">
              <a:latin typeface="Economica"/>
              <a:ea typeface="Economica"/>
              <a:cs typeface="Economica"/>
              <a:sym typeface="Economica"/>
            </a:endParaRPr>
          </a:p>
          <a:p>
            <a:pPr indent="0" lvl="0" marL="0" rtl="0" algn="l">
              <a:spcBef>
                <a:spcPts val="0"/>
              </a:spcBef>
              <a:spcAft>
                <a:spcPts val="0"/>
              </a:spcAft>
              <a:buNone/>
            </a:pPr>
            <a:r>
              <a:rPr b="1" lang="en" sz="2000">
                <a:latin typeface="Economica"/>
                <a:ea typeface="Economica"/>
                <a:cs typeface="Economica"/>
                <a:sym typeface="Economica"/>
              </a:rPr>
              <a:t>4. Cross-Modal &amp; Cross-Lingual Generalization</a:t>
            </a:r>
            <a:endParaRPr b="1"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Core Challenge</a:t>
            </a:r>
            <a:r>
              <a:rPr lang="en" sz="2000">
                <a:latin typeface="Economica"/>
                <a:ea typeface="Economica"/>
                <a:cs typeface="Economica"/>
                <a:sym typeface="Economica"/>
              </a:rPr>
              <a:t>: Aligning concept spaces across modalities and languages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Data Requirements</a:t>
            </a:r>
            <a:r>
              <a:rPr lang="en" sz="2000">
                <a:latin typeface="Economica"/>
                <a:ea typeface="Economica"/>
                <a:cs typeface="Economica"/>
                <a:sym typeface="Economica"/>
              </a:rPr>
              <a:t>: Exponentially larger datasets for comprehensive coverage</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Research Target</a:t>
            </a:r>
            <a:r>
              <a:rPr lang="en" sz="2000">
                <a:latin typeface="Economica"/>
                <a:ea typeface="Economica"/>
                <a:cs typeface="Economica"/>
                <a:sym typeface="Economica"/>
              </a:rPr>
              <a:t>: Zero-shot concept transfer across unseen language pairs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Industry Progress</a:t>
            </a:r>
            <a:r>
              <a:rPr lang="en" sz="2000">
                <a:latin typeface="Economica"/>
                <a:ea typeface="Economica"/>
                <a:cs typeface="Economica"/>
                <a:sym typeface="Economica"/>
              </a:rPr>
              <a:t>: Meta's No Language Left Behind shows promising concept alignment across</a:t>
            </a:r>
            <a:endParaRPr sz="2000">
              <a:latin typeface="Economica"/>
              <a:ea typeface="Economica"/>
              <a:cs typeface="Economica"/>
              <a:sym typeface="Economica"/>
            </a:endParaRPr>
          </a:p>
          <a:p>
            <a:pPr indent="0" lvl="0" marL="457200" rtl="0" algn="l">
              <a:spcBef>
                <a:spcPts val="0"/>
              </a:spcBef>
              <a:spcAft>
                <a:spcPts val="0"/>
              </a:spcAft>
              <a:buNone/>
            </a:pPr>
            <a:r>
              <a:rPr lang="en" sz="2000">
                <a:latin typeface="Economica"/>
                <a:ea typeface="Economica"/>
                <a:cs typeface="Economica"/>
                <a:sym typeface="Economica"/>
              </a:rPr>
              <a:t>200+ languages</a:t>
            </a:r>
            <a:endParaRPr sz="2000">
              <a:latin typeface="Economica"/>
              <a:ea typeface="Economica"/>
              <a:cs typeface="Economica"/>
              <a:sym typeface="Economica"/>
            </a:endParaRPr>
          </a:p>
          <a:p>
            <a:pPr indent="0" lvl="0" marL="0" rtl="0" algn="l">
              <a:spcBef>
                <a:spcPts val="0"/>
              </a:spcBef>
              <a:spcAft>
                <a:spcPts val="0"/>
              </a:spcAft>
              <a:buNone/>
            </a:pPr>
            <a:r>
              <a:t/>
            </a:r>
            <a:endParaRPr sz="2000">
              <a:latin typeface="Economica"/>
              <a:ea typeface="Economica"/>
              <a:cs typeface="Economica"/>
              <a:sym typeface="Economic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idx="1" type="body"/>
          </p:nvPr>
        </p:nvSpPr>
        <p:spPr>
          <a:xfrm>
            <a:off x="311700" y="298450"/>
            <a:ext cx="8520600" cy="4001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000">
                <a:latin typeface="Economica"/>
                <a:ea typeface="Economica"/>
                <a:cs typeface="Economica"/>
                <a:sym typeface="Economica"/>
              </a:rPr>
              <a:t>Future Research Directions</a:t>
            </a:r>
            <a:endParaRPr b="1" sz="2000">
              <a:latin typeface="Economica"/>
              <a:ea typeface="Economica"/>
              <a:cs typeface="Economica"/>
              <a:sym typeface="Economica"/>
            </a:endParaRPr>
          </a:p>
          <a:p>
            <a:pPr indent="0" lvl="0" marL="0" rtl="0" algn="l">
              <a:spcBef>
                <a:spcPts val="0"/>
              </a:spcBef>
              <a:spcAft>
                <a:spcPts val="0"/>
              </a:spcAft>
              <a:buClr>
                <a:schemeClr val="dk1"/>
              </a:buClr>
              <a:buSzPts val="1100"/>
              <a:buFont typeface="Arial"/>
              <a:buNone/>
            </a:pPr>
            <a:r>
              <a:t/>
            </a:r>
            <a:endParaRPr b="1"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Immediate Opportunity</a:t>
            </a:r>
            <a:r>
              <a:rPr lang="en" sz="2000">
                <a:latin typeface="Economica"/>
                <a:ea typeface="Economica"/>
                <a:cs typeface="Economica"/>
                <a:sym typeface="Economica"/>
              </a:rPr>
              <a:t>: Developing standardized concept-level evaluation benchmarks</a:t>
            </a:r>
            <a:endParaRPr sz="2000">
              <a:latin typeface="Economica"/>
              <a:ea typeface="Economica"/>
              <a:cs typeface="Economica"/>
              <a:sym typeface="Economica"/>
            </a:endParaRPr>
          </a:p>
          <a:p>
            <a:pPr indent="0" lvl="0" marL="457200" rtl="0" algn="l">
              <a:spcBef>
                <a:spcPts val="0"/>
              </a:spcBef>
              <a:spcAft>
                <a:spcPts val="0"/>
              </a:spcAft>
              <a:buNone/>
            </a:pPr>
            <a:r>
              <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Medium-term Research</a:t>
            </a:r>
            <a:r>
              <a:rPr lang="en" sz="2000">
                <a:latin typeface="Economica"/>
                <a:ea typeface="Economica"/>
                <a:cs typeface="Economica"/>
                <a:sym typeface="Economica"/>
              </a:rPr>
              <a:t>: Hybrid architectures combining strengths of both paradigms</a:t>
            </a:r>
            <a:endParaRPr sz="2000">
              <a:latin typeface="Economica"/>
              <a:ea typeface="Economica"/>
              <a:cs typeface="Economica"/>
              <a:sym typeface="Economica"/>
            </a:endParaRPr>
          </a:p>
          <a:p>
            <a:pPr indent="0" lvl="0" marL="457200" rtl="0" algn="l">
              <a:spcBef>
                <a:spcPts val="0"/>
              </a:spcBef>
              <a:spcAft>
                <a:spcPts val="0"/>
              </a:spcAft>
              <a:buNone/>
            </a:pPr>
            <a:r>
              <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Long-term Vision</a:t>
            </a:r>
            <a:r>
              <a:rPr lang="en" sz="2000">
                <a:latin typeface="Economica"/>
                <a:ea typeface="Economica"/>
                <a:cs typeface="Economica"/>
                <a:sym typeface="Economica"/>
              </a:rPr>
              <a:t>: Unified theory of conceptual representation across modalities</a:t>
            </a:r>
            <a:endParaRPr sz="2000">
              <a:latin typeface="Economica"/>
              <a:ea typeface="Economica"/>
              <a:cs typeface="Economica"/>
              <a:sym typeface="Economica"/>
            </a:endParaRPr>
          </a:p>
          <a:p>
            <a:pPr indent="0" lvl="0" marL="457200" rtl="0" algn="l">
              <a:spcBef>
                <a:spcPts val="0"/>
              </a:spcBef>
              <a:spcAft>
                <a:spcPts val="0"/>
              </a:spcAft>
              <a:buNone/>
            </a:pPr>
            <a:r>
              <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Educational Impact</a:t>
            </a:r>
            <a:r>
              <a:rPr lang="en" sz="2000">
                <a:latin typeface="Economica"/>
                <a:ea typeface="Economica"/>
                <a:cs typeface="Economica"/>
                <a:sym typeface="Economica"/>
              </a:rPr>
              <a:t>: Foundational shift in how we teach generative AI systems</a:t>
            </a:r>
            <a:endParaRPr sz="2000">
              <a:latin typeface="Economica"/>
              <a:ea typeface="Economica"/>
              <a:cs typeface="Economica"/>
              <a:sym typeface="Economica"/>
            </a:endParaRPr>
          </a:p>
          <a:p>
            <a:pPr indent="0" lvl="0" marL="0" rtl="0" algn="l">
              <a:spcBef>
                <a:spcPts val="0"/>
              </a:spcBef>
              <a:spcAft>
                <a:spcPts val="0"/>
              </a:spcAft>
              <a:buNone/>
            </a:pPr>
            <a:r>
              <a:t/>
            </a:r>
            <a:endParaRPr sz="2000">
              <a:latin typeface="Economica"/>
              <a:ea typeface="Economica"/>
              <a:cs typeface="Economica"/>
              <a:sym typeface="Economica"/>
            </a:endParaRPr>
          </a:p>
          <a:p>
            <a:pPr indent="0" lvl="0" marL="0" rtl="0" algn="l">
              <a:spcBef>
                <a:spcPts val="0"/>
              </a:spcBef>
              <a:spcAft>
                <a:spcPts val="0"/>
              </a:spcAft>
              <a:buNone/>
            </a:pPr>
            <a:r>
              <a:t/>
            </a:r>
            <a:endParaRPr sz="2000">
              <a:latin typeface="Economica"/>
              <a:ea typeface="Economica"/>
              <a:cs typeface="Economica"/>
              <a:sym typeface="Economica"/>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245600"/>
            <a:ext cx="85206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Architecture </a:t>
            </a:r>
            <a:r>
              <a:rPr lang="en" sz="2880"/>
              <a:t>of LCMs</a:t>
            </a:r>
            <a:endParaRPr sz="3580"/>
          </a:p>
        </p:txBody>
      </p:sp>
      <p:pic>
        <p:nvPicPr>
          <p:cNvPr id="82" name="Google Shape;82;p16"/>
          <p:cNvPicPr preferRelativeResize="0"/>
          <p:nvPr/>
        </p:nvPicPr>
        <p:blipFill>
          <a:blip r:embed="rId3">
            <a:alphaModFix/>
          </a:blip>
          <a:stretch>
            <a:fillRect/>
          </a:stretch>
        </p:blipFill>
        <p:spPr>
          <a:xfrm>
            <a:off x="5554800" y="1140050"/>
            <a:ext cx="3458674" cy="2990124"/>
          </a:xfrm>
          <a:prstGeom prst="rect">
            <a:avLst/>
          </a:prstGeom>
          <a:noFill/>
          <a:ln>
            <a:noFill/>
          </a:ln>
        </p:spPr>
      </p:pic>
      <p:sp>
        <p:nvSpPr>
          <p:cNvPr id="83" name="Google Shape;83;p16"/>
          <p:cNvSpPr txBox="1"/>
          <p:nvPr/>
        </p:nvSpPr>
        <p:spPr>
          <a:xfrm>
            <a:off x="427800" y="747500"/>
            <a:ext cx="5416200" cy="4041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The architecture consists of three components: </a:t>
            </a:r>
            <a:r>
              <a:rPr b="1" lang="en" sz="1500">
                <a:solidFill>
                  <a:schemeClr val="dk1"/>
                </a:solidFill>
                <a:latin typeface="Open Sans"/>
                <a:ea typeface="Open Sans"/>
                <a:cs typeface="Open Sans"/>
                <a:sym typeface="Open Sans"/>
              </a:rPr>
              <a:t>Concept Encoder</a:t>
            </a:r>
            <a:r>
              <a:rPr lang="en" sz="1500">
                <a:solidFill>
                  <a:schemeClr val="dk1"/>
                </a:solidFill>
                <a:latin typeface="Open Sans"/>
                <a:ea typeface="Open Sans"/>
                <a:cs typeface="Open Sans"/>
                <a:sym typeface="Open Sans"/>
              </a:rPr>
              <a:t>, </a:t>
            </a:r>
            <a:r>
              <a:rPr b="1" lang="en" sz="1500">
                <a:solidFill>
                  <a:schemeClr val="dk1"/>
                </a:solidFill>
                <a:latin typeface="Open Sans"/>
                <a:ea typeface="Open Sans"/>
                <a:cs typeface="Open Sans"/>
                <a:sym typeface="Open Sans"/>
              </a:rPr>
              <a:t>LCM Core</a:t>
            </a:r>
            <a:r>
              <a:rPr lang="en" sz="1500">
                <a:solidFill>
                  <a:schemeClr val="dk1"/>
                </a:solidFill>
                <a:latin typeface="Open Sans"/>
                <a:ea typeface="Open Sans"/>
                <a:cs typeface="Open Sans"/>
                <a:sym typeface="Open Sans"/>
              </a:rPr>
              <a:t>, and </a:t>
            </a:r>
            <a:r>
              <a:rPr b="1" lang="en" sz="1500">
                <a:solidFill>
                  <a:schemeClr val="dk1"/>
                </a:solidFill>
                <a:latin typeface="Open Sans"/>
                <a:ea typeface="Open Sans"/>
                <a:cs typeface="Open Sans"/>
                <a:sym typeface="Open Sans"/>
              </a:rPr>
              <a:t>Concept Decoder</a:t>
            </a:r>
            <a:r>
              <a:rPr lang="en" sz="1500">
                <a:solidFill>
                  <a:schemeClr val="dk1"/>
                </a:solidFill>
                <a:latin typeface="Open Sans"/>
                <a:ea typeface="Open Sans"/>
                <a:cs typeface="Open Sans"/>
                <a:sym typeface="Open Sans"/>
              </a:rPr>
              <a:t>.</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The encoder creates modality-agnostic embeddings from text or speech, supporting over 200 languages.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The LCM Core uses diffusion-based inference to refine embeddings and reason hierarchically over long contexts.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Char char="●"/>
            </a:pPr>
            <a:r>
              <a:rPr lang="en" sz="1500">
                <a:solidFill>
                  <a:schemeClr val="dk1"/>
                </a:solidFill>
                <a:latin typeface="Open Sans"/>
                <a:ea typeface="Open Sans"/>
                <a:cs typeface="Open Sans"/>
                <a:sym typeface="Open Sans"/>
              </a:rPr>
              <a:t>The Concept Decoder reconstructs embeddings into fluent text or speech, ensuring cross-modal consistency and semantic clarity across languages and formats.</a:t>
            </a:r>
            <a:endParaRPr sz="1500">
              <a:solidFill>
                <a:schemeClr val="dk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idx="1" type="body"/>
          </p:nvPr>
        </p:nvSpPr>
        <p:spPr>
          <a:xfrm>
            <a:off x="348775" y="76050"/>
            <a:ext cx="8520600" cy="44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Economica"/>
                <a:ea typeface="Economica"/>
                <a:cs typeface="Economica"/>
                <a:sym typeface="Economica"/>
              </a:rPr>
              <a:t>Conclusion: The Conceptual Revolution in Generative AI</a:t>
            </a:r>
            <a:endParaRPr b="1" sz="2200">
              <a:latin typeface="Economica"/>
              <a:ea typeface="Economica"/>
              <a:cs typeface="Economica"/>
              <a:sym typeface="Economica"/>
            </a:endParaRPr>
          </a:p>
          <a:p>
            <a:pPr indent="0" lvl="0" marL="0" rtl="0" algn="l">
              <a:spcBef>
                <a:spcPts val="0"/>
              </a:spcBef>
              <a:spcAft>
                <a:spcPts val="0"/>
              </a:spcAft>
              <a:buClr>
                <a:schemeClr val="dk1"/>
              </a:buClr>
              <a:buSzPts val="1100"/>
              <a:buFont typeface="Arial"/>
              <a:buNone/>
            </a:pPr>
            <a:r>
              <a:t/>
            </a:r>
            <a:endParaRPr b="1" sz="22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LCMs represent a fundamental architectural evolution in language understanding</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They enable previously challenging capabilities:</a:t>
            </a:r>
            <a:endParaRPr sz="2000">
              <a:latin typeface="Economica"/>
              <a:ea typeface="Economica"/>
              <a:cs typeface="Economica"/>
              <a:sym typeface="Economica"/>
            </a:endParaRPr>
          </a:p>
          <a:p>
            <a:pPr indent="-355600" lvl="1" marL="914400" rtl="0" algn="l">
              <a:spcBef>
                <a:spcPts val="0"/>
              </a:spcBef>
              <a:spcAft>
                <a:spcPts val="0"/>
              </a:spcAft>
              <a:buSzPts val="2000"/>
              <a:buFont typeface="Economica"/>
              <a:buChar char="○"/>
            </a:pPr>
            <a:r>
              <a:rPr lang="en" sz="2000">
                <a:latin typeface="Economica"/>
                <a:ea typeface="Economica"/>
                <a:cs typeface="Economica"/>
                <a:sym typeface="Economica"/>
              </a:rPr>
              <a:t>True long-context reasoning beyond token windows</a:t>
            </a:r>
            <a:endParaRPr sz="2000">
              <a:latin typeface="Economica"/>
              <a:ea typeface="Economica"/>
              <a:cs typeface="Economica"/>
              <a:sym typeface="Economica"/>
            </a:endParaRPr>
          </a:p>
          <a:p>
            <a:pPr indent="-355600" lvl="1" marL="914400" rtl="0" algn="l">
              <a:spcBef>
                <a:spcPts val="0"/>
              </a:spcBef>
              <a:spcAft>
                <a:spcPts val="0"/>
              </a:spcAft>
              <a:buSzPts val="2000"/>
              <a:buFont typeface="Economica"/>
              <a:buChar char="○"/>
            </a:pPr>
            <a:r>
              <a:rPr lang="en" sz="2000">
                <a:latin typeface="Economica"/>
                <a:ea typeface="Economica"/>
                <a:cs typeface="Economica"/>
                <a:sym typeface="Economica"/>
              </a:rPr>
              <a:t>Zero-shot cross-lingual and cross-modal transfer</a:t>
            </a:r>
            <a:endParaRPr sz="2000">
              <a:latin typeface="Economica"/>
              <a:ea typeface="Economica"/>
              <a:cs typeface="Economica"/>
              <a:sym typeface="Economica"/>
            </a:endParaRPr>
          </a:p>
          <a:p>
            <a:pPr indent="-355600" lvl="1" marL="914400" rtl="0" algn="l">
              <a:spcBef>
                <a:spcPts val="0"/>
              </a:spcBef>
              <a:spcAft>
                <a:spcPts val="0"/>
              </a:spcAft>
              <a:buSzPts val="2000"/>
              <a:buFont typeface="Economica"/>
              <a:buChar char="○"/>
            </a:pPr>
            <a:r>
              <a:rPr lang="en" sz="2000">
                <a:latin typeface="Economica"/>
                <a:ea typeface="Economica"/>
                <a:cs typeface="Economica"/>
                <a:sym typeface="Economica"/>
              </a:rPr>
              <a:t>Concept-level interpretability and alignment</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lang="en" sz="2000">
                <a:latin typeface="Economica"/>
                <a:ea typeface="Economica"/>
                <a:cs typeface="Economica"/>
                <a:sym typeface="Economica"/>
              </a:rPr>
              <a:t>For Generative AI faculty, LCMs offer rich research territory at the intersection of:</a:t>
            </a:r>
            <a:endParaRPr sz="2000">
              <a:latin typeface="Economica"/>
              <a:ea typeface="Economica"/>
              <a:cs typeface="Economica"/>
              <a:sym typeface="Economica"/>
            </a:endParaRPr>
          </a:p>
          <a:p>
            <a:pPr indent="-355600" lvl="1" marL="914400" rtl="0" algn="l">
              <a:spcBef>
                <a:spcPts val="0"/>
              </a:spcBef>
              <a:spcAft>
                <a:spcPts val="0"/>
              </a:spcAft>
              <a:buSzPts val="2000"/>
              <a:buFont typeface="Economica"/>
              <a:buChar char="○"/>
            </a:pPr>
            <a:r>
              <a:rPr lang="en" sz="2000">
                <a:latin typeface="Economica"/>
                <a:ea typeface="Economica"/>
                <a:cs typeface="Economica"/>
                <a:sym typeface="Economica"/>
              </a:rPr>
              <a:t>Representation learning</a:t>
            </a:r>
            <a:endParaRPr sz="2000">
              <a:latin typeface="Economica"/>
              <a:ea typeface="Economica"/>
              <a:cs typeface="Economica"/>
              <a:sym typeface="Economica"/>
            </a:endParaRPr>
          </a:p>
          <a:p>
            <a:pPr indent="-355600" lvl="1" marL="914400" rtl="0" algn="l">
              <a:spcBef>
                <a:spcPts val="0"/>
              </a:spcBef>
              <a:spcAft>
                <a:spcPts val="0"/>
              </a:spcAft>
              <a:buSzPts val="2000"/>
              <a:buFont typeface="Economica"/>
              <a:buChar char="○"/>
            </a:pPr>
            <a:r>
              <a:rPr lang="en" sz="2000">
                <a:latin typeface="Economica"/>
                <a:ea typeface="Economica"/>
                <a:cs typeface="Economica"/>
                <a:sym typeface="Economica"/>
              </a:rPr>
              <a:t>Diffusion models</a:t>
            </a:r>
            <a:endParaRPr sz="2000">
              <a:latin typeface="Economica"/>
              <a:ea typeface="Economica"/>
              <a:cs typeface="Economica"/>
              <a:sym typeface="Economica"/>
            </a:endParaRPr>
          </a:p>
          <a:p>
            <a:pPr indent="-355600" lvl="1" marL="914400" rtl="0" algn="l">
              <a:spcBef>
                <a:spcPts val="0"/>
              </a:spcBef>
              <a:spcAft>
                <a:spcPts val="0"/>
              </a:spcAft>
              <a:buSzPts val="2000"/>
              <a:buFont typeface="Economica"/>
              <a:buChar char="○"/>
            </a:pPr>
            <a:r>
              <a:rPr lang="en" sz="2000">
                <a:latin typeface="Economica"/>
                <a:ea typeface="Economica"/>
                <a:cs typeface="Economica"/>
                <a:sym typeface="Economica"/>
              </a:rPr>
              <a:t>Multilingual NLP</a:t>
            </a:r>
            <a:endParaRPr sz="2000">
              <a:latin typeface="Economica"/>
              <a:ea typeface="Economica"/>
              <a:cs typeface="Economica"/>
              <a:sym typeface="Economica"/>
            </a:endParaRPr>
          </a:p>
          <a:p>
            <a:pPr indent="-355600" lvl="1" marL="914400" rtl="0" algn="l">
              <a:spcBef>
                <a:spcPts val="0"/>
              </a:spcBef>
              <a:spcAft>
                <a:spcPts val="0"/>
              </a:spcAft>
              <a:buSzPts val="2000"/>
              <a:buFont typeface="Economica"/>
              <a:buChar char="○"/>
            </a:pPr>
            <a:r>
              <a:rPr lang="en" sz="2000">
                <a:latin typeface="Economica"/>
                <a:ea typeface="Economica"/>
                <a:cs typeface="Economica"/>
                <a:sym typeface="Economica"/>
              </a:rPr>
              <a:t>Multimodal reasoning</a:t>
            </a:r>
            <a:endParaRPr sz="2000">
              <a:latin typeface="Economica"/>
              <a:ea typeface="Economica"/>
              <a:cs typeface="Economica"/>
              <a:sym typeface="Economica"/>
            </a:endParaRPr>
          </a:p>
          <a:p>
            <a:pPr indent="0" lvl="0" marL="0" rtl="0" algn="l">
              <a:spcBef>
                <a:spcPts val="0"/>
              </a:spcBef>
              <a:spcAft>
                <a:spcPts val="1200"/>
              </a:spcAft>
              <a:buNone/>
            </a:pPr>
            <a:r>
              <a:t/>
            </a:r>
            <a:endParaRPr b="1" sz="2000">
              <a:latin typeface="Economica"/>
              <a:ea typeface="Economica"/>
              <a:cs typeface="Economica"/>
              <a:sym typeface="Economic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b="1" sz="2000"/>
          </a:p>
          <a:p>
            <a:pPr indent="0" lvl="0" marL="0" rtl="0" algn="ctr">
              <a:spcBef>
                <a:spcPts val="1200"/>
              </a:spcBef>
              <a:spcAft>
                <a:spcPts val="0"/>
              </a:spcAft>
              <a:buNone/>
            </a:pPr>
            <a:r>
              <a:t/>
            </a:r>
            <a:endParaRPr b="1" sz="2000"/>
          </a:p>
          <a:p>
            <a:pPr indent="0" lvl="0" marL="0" rtl="0" algn="ctr">
              <a:spcBef>
                <a:spcPts val="1200"/>
              </a:spcBef>
              <a:spcAft>
                <a:spcPts val="1200"/>
              </a:spcAft>
              <a:buNone/>
            </a:pPr>
            <a:r>
              <a:rPr b="1" lang="en" sz="2000"/>
              <a:t>ANY QUESTIONS?</a:t>
            </a:r>
            <a:endParaRPr b="1"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245600"/>
            <a:ext cx="85206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Research Methodology</a:t>
            </a:r>
            <a:endParaRPr sz="3580"/>
          </a:p>
        </p:txBody>
      </p:sp>
      <p:sp>
        <p:nvSpPr>
          <p:cNvPr id="89" name="Google Shape;89;p17"/>
          <p:cNvSpPr txBox="1"/>
          <p:nvPr/>
        </p:nvSpPr>
        <p:spPr>
          <a:xfrm>
            <a:off x="427800" y="747500"/>
            <a:ext cx="8404500" cy="4041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Font typeface="Open Sans"/>
              <a:buAutoNum type="arabicPeriod"/>
            </a:pPr>
            <a:r>
              <a:rPr b="1" lang="en" sz="1500">
                <a:solidFill>
                  <a:schemeClr val="dk1"/>
                </a:solidFill>
                <a:latin typeface="Open Sans"/>
                <a:ea typeface="Open Sans"/>
                <a:cs typeface="Open Sans"/>
                <a:sym typeface="Open Sans"/>
              </a:rPr>
              <a:t>Research Questions:</a:t>
            </a:r>
            <a:r>
              <a:rPr lang="en" sz="1500">
                <a:solidFill>
                  <a:schemeClr val="dk1"/>
                </a:solidFill>
                <a:latin typeface="Open Sans"/>
                <a:ea typeface="Open Sans"/>
                <a:cs typeface="Open Sans"/>
                <a:sym typeface="Open Sans"/>
              </a:rPr>
              <a:t> Defined to guide the study: distinguishing LCMs from LLMs, identifying LCM applications, and exploring implications for research and practice.</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AutoNum type="arabicPeriod"/>
            </a:pPr>
            <a:r>
              <a:rPr b="1" lang="en" sz="1500">
                <a:solidFill>
                  <a:schemeClr val="dk1"/>
                </a:solidFill>
                <a:latin typeface="Open Sans"/>
                <a:ea typeface="Open Sans"/>
                <a:cs typeface="Open Sans"/>
                <a:sym typeface="Open Sans"/>
              </a:rPr>
              <a:t>Data Sources:</a:t>
            </a:r>
            <a:r>
              <a:rPr lang="en" sz="1500">
                <a:solidFill>
                  <a:schemeClr val="dk1"/>
                </a:solidFill>
                <a:latin typeface="Open Sans"/>
                <a:ea typeface="Open Sans"/>
                <a:cs typeface="Open Sans"/>
                <a:sym typeface="Open Sans"/>
              </a:rPr>
              <a:t> Grey literature was reviewed, including blog posts, YouTube videos, technical reports, and social media discussions, to capture early insights on LCMs beyond peer-reviewed studies.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AutoNum type="arabicPeriod"/>
            </a:pPr>
            <a:r>
              <a:rPr b="1" lang="en" sz="1500">
                <a:solidFill>
                  <a:schemeClr val="dk1"/>
                </a:solidFill>
                <a:latin typeface="Open Sans"/>
                <a:ea typeface="Open Sans"/>
                <a:cs typeface="Open Sans"/>
                <a:sym typeface="Open Sans"/>
              </a:rPr>
              <a:t>Screening &amp; Selection:</a:t>
            </a:r>
            <a:r>
              <a:rPr lang="en" sz="1500">
                <a:solidFill>
                  <a:schemeClr val="dk1"/>
                </a:solidFill>
                <a:latin typeface="Open Sans"/>
                <a:ea typeface="Open Sans"/>
                <a:cs typeface="Open Sans"/>
                <a:sym typeface="Open Sans"/>
              </a:rPr>
              <a:t> Sources were evaluated against inclusion criteria focusing on relevance to LCMs, language, and accessibility. Priority was given to materials offering in-depth insights on architecture, applications, and implications.</a:t>
            </a:r>
            <a:endParaRPr sz="1500">
              <a:solidFill>
                <a:schemeClr val="dk1"/>
              </a:solidFill>
              <a:latin typeface="Open Sans"/>
              <a:ea typeface="Open Sans"/>
              <a:cs typeface="Open Sans"/>
              <a:sym typeface="Open Sans"/>
            </a:endParaRPr>
          </a:p>
          <a:p>
            <a:pPr indent="-323850" lvl="0" marL="457200" rtl="0" algn="l">
              <a:lnSpc>
                <a:spcPct val="115000"/>
              </a:lnSpc>
              <a:spcBef>
                <a:spcPts val="0"/>
              </a:spcBef>
              <a:spcAft>
                <a:spcPts val="0"/>
              </a:spcAft>
              <a:buClr>
                <a:schemeClr val="dk1"/>
              </a:buClr>
              <a:buSzPts val="1500"/>
              <a:buFont typeface="Open Sans"/>
              <a:buAutoNum type="arabicPeriod"/>
            </a:pPr>
            <a:r>
              <a:rPr b="1" lang="en" sz="1500">
                <a:solidFill>
                  <a:schemeClr val="dk1"/>
                </a:solidFill>
                <a:latin typeface="Open Sans"/>
                <a:ea typeface="Open Sans"/>
                <a:cs typeface="Open Sans"/>
                <a:sym typeface="Open Sans"/>
              </a:rPr>
              <a:t>Data Extraction:</a:t>
            </a:r>
            <a:r>
              <a:rPr lang="en" sz="1500">
                <a:solidFill>
                  <a:schemeClr val="dk1"/>
                </a:solidFill>
                <a:latin typeface="Open Sans"/>
                <a:ea typeface="Open Sans"/>
                <a:cs typeface="Open Sans"/>
                <a:sym typeface="Open Sans"/>
              </a:rPr>
              <a:t> Relevant information was categorized and synthesized to address research questions, providing a comprehensive understanding of LCM features, uses, and future directions.</a:t>
            </a:r>
            <a:endParaRPr sz="150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1407050" y="1198538"/>
            <a:ext cx="6329901" cy="2746424"/>
          </a:xfrm>
          <a:prstGeom prst="rect">
            <a:avLst/>
          </a:prstGeom>
          <a:noFill/>
          <a:ln>
            <a:noFill/>
          </a:ln>
        </p:spPr>
      </p:pic>
      <p:sp>
        <p:nvSpPr>
          <p:cNvPr id="95" name="Google Shape;95;p18"/>
          <p:cNvSpPr txBox="1"/>
          <p:nvPr/>
        </p:nvSpPr>
        <p:spPr>
          <a:xfrm>
            <a:off x="737850" y="3635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highlight>
                  <a:srgbClr val="FFFFFF"/>
                </a:highlight>
              </a:rPr>
              <a:t>TABLE III</a:t>
            </a:r>
            <a:r>
              <a:rPr lang="en" sz="1200">
                <a:solidFill>
                  <a:schemeClr val="dk1"/>
                </a:solidFill>
                <a:highlight>
                  <a:srgbClr val="FFFFFF"/>
                </a:highlight>
              </a:rPr>
              <a:t>:</a:t>
            </a:r>
            <a:r>
              <a:rPr lang="en" sz="1100">
                <a:solidFill>
                  <a:schemeClr val="dk1"/>
                </a:solidFill>
                <a:highlight>
                  <a:srgbClr val="FFFFFF"/>
                </a:highlight>
              </a:rPr>
              <a:t>Data extraction form of this study.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Research Findings and Discussion</a:t>
            </a:r>
            <a:endParaRPr sz="3580"/>
          </a:p>
        </p:txBody>
      </p:sp>
      <p:sp>
        <p:nvSpPr>
          <p:cNvPr id="101" name="Google Shape;101;p19"/>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 sz="1300">
                <a:latin typeface="Arial"/>
                <a:ea typeface="Arial"/>
                <a:cs typeface="Arial"/>
                <a:sym typeface="Arial"/>
              </a:rPr>
              <a:t>Focus on answering Research Question 1 (RQ1)</a:t>
            </a:r>
            <a:br>
              <a:rPr lang="en" sz="1300">
                <a:latin typeface="Arial"/>
                <a:ea typeface="Arial"/>
                <a:cs typeface="Arial"/>
                <a:sym typeface="Arial"/>
              </a:rPr>
            </a:b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Comparison of Language Concept Models (LCMs) vs. Large Language Models (LLMs)</a:t>
            </a:r>
            <a:br>
              <a:rPr lang="en" sz="1300">
                <a:latin typeface="Arial"/>
                <a:ea typeface="Arial"/>
                <a:cs typeface="Arial"/>
                <a:sym typeface="Arial"/>
              </a:rPr>
            </a:b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Discussion based on practical features, implications, and architectural innovations</a:t>
            </a:r>
            <a:endParaRPr sz="1300">
              <a:latin typeface="Arial"/>
              <a:ea typeface="Arial"/>
              <a:cs typeface="Arial"/>
              <a:sym typeface="Arial"/>
            </a:endParaRPr>
          </a:p>
          <a:p>
            <a:pPr indent="0" lvl="0" marL="457200" rtl="0" algn="l">
              <a:spcBef>
                <a:spcPts val="1200"/>
              </a:spcBef>
              <a:spcAft>
                <a:spcPts val="1200"/>
              </a:spcAft>
              <a:buNone/>
            </a:pPr>
            <a:r>
              <a:t/>
            </a:r>
            <a:endParaRPr sz="1300">
              <a:latin typeface="Arial"/>
              <a:ea typeface="Arial"/>
              <a:cs typeface="Arial"/>
              <a:sym typeface="Arial"/>
            </a:endParaRPr>
          </a:p>
        </p:txBody>
      </p:sp>
      <p:pic>
        <p:nvPicPr>
          <p:cNvPr descr="Analytical thinking RGB color icon (Provided by Getty Images)" id="102" name="Google Shape;102;p19"/>
          <p:cNvPicPr preferRelativeResize="0"/>
          <p:nvPr/>
        </p:nvPicPr>
        <p:blipFill>
          <a:blip r:embed="rId3">
            <a:alphaModFix/>
          </a:blip>
          <a:stretch>
            <a:fillRect/>
          </a:stretch>
        </p:blipFill>
        <p:spPr>
          <a:xfrm>
            <a:off x="7017875" y="2821925"/>
            <a:ext cx="1987476" cy="1987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t>RQ1 – What Distinguishes LCMs from LLMs?</a:t>
            </a:r>
            <a:endParaRPr sz="3580"/>
          </a:p>
        </p:txBody>
      </p:sp>
      <p:sp>
        <p:nvSpPr>
          <p:cNvPr id="108" name="Google Shape;108;p20"/>
          <p:cNvSpPr txBox="1"/>
          <p:nvPr>
            <p:ph idx="1" type="body"/>
          </p:nvPr>
        </p:nvSpPr>
        <p:spPr>
          <a:xfrm>
            <a:off x="385775" y="1510975"/>
            <a:ext cx="8520600" cy="33540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a:latin typeface="Arial"/>
                <a:ea typeface="Arial"/>
                <a:cs typeface="Arial"/>
                <a:sym typeface="Arial"/>
              </a:rPr>
              <a:t>LCMs move from token-based to </a:t>
            </a:r>
            <a:r>
              <a:rPr b="1" lang="en" sz="1100">
                <a:latin typeface="Arial"/>
                <a:ea typeface="Arial"/>
                <a:cs typeface="Arial"/>
                <a:sym typeface="Arial"/>
              </a:rPr>
              <a:t>concept-level reasoning</a:t>
            </a:r>
            <a:br>
              <a:rPr b="1" lang="en"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Improve </a:t>
            </a:r>
            <a:r>
              <a:rPr b="1" lang="en" sz="1100">
                <a:latin typeface="Arial"/>
                <a:ea typeface="Arial"/>
                <a:cs typeface="Arial"/>
                <a:sym typeface="Arial"/>
              </a:rPr>
              <a:t>coherence, multilingual support, and structured generation</a:t>
            </a:r>
            <a:br>
              <a:rPr b="1" lang="en"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Compared to LLMs in 7 core areas</a:t>
            </a:r>
            <a:br>
              <a:rPr lang="en" sz="1100">
                <a:latin typeface="Arial"/>
                <a:ea typeface="Arial"/>
                <a:cs typeface="Arial"/>
                <a:sym typeface="Arial"/>
              </a:rPr>
            </a:b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a:latin typeface="Arial"/>
                <a:ea typeface="Arial"/>
                <a:cs typeface="Arial"/>
                <a:sym typeface="Arial"/>
              </a:rPr>
              <a:t>Based on Table IV in the study</a:t>
            </a:r>
            <a:endParaRPr sz="1100">
              <a:latin typeface="Arial"/>
              <a:ea typeface="Arial"/>
              <a:cs typeface="Arial"/>
              <a:sym typeface="Arial"/>
            </a:endParaRPr>
          </a:p>
          <a:p>
            <a:pPr indent="0" lvl="0" marL="457200" rtl="0" algn="l">
              <a:spcBef>
                <a:spcPts val="1200"/>
              </a:spcBef>
              <a:spcAft>
                <a:spcPts val="1200"/>
              </a:spcAft>
              <a:buNone/>
            </a:pPr>
            <a:r>
              <a:t/>
            </a:r>
            <a:endParaRPr sz="1100">
              <a:latin typeface="Arial"/>
              <a:ea typeface="Arial"/>
              <a:cs typeface="Arial"/>
              <a:sym typeface="Arial"/>
            </a:endParaRPr>
          </a:p>
        </p:txBody>
      </p:sp>
      <p:pic>
        <p:nvPicPr>
          <p:cNvPr descr="Candy cane alphabet for use as material in Christmas theme (Provided by Getty Images)" id="109" name="Google Shape;109;p20"/>
          <p:cNvPicPr preferRelativeResize="0"/>
          <p:nvPr/>
        </p:nvPicPr>
        <p:blipFill>
          <a:blip r:embed="rId3">
            <a:alphaModFix/>
          </a:blip>
          <a:stretch>
            <a:fillRect/>
          </a:stretch>
        </p:blipFill>
        <p:spPr>
          <a:xfrm>
            <a:off x="7402124" y="3360724"/>
            <a:ext cx="1504251" cy="1504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2331863" y="152400"/>
            <a:ext cx="4480278"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